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8" r:id="rId2"/>
    <p:sldId id="259" r:id="rId3"/>
    <p:sldId id="260" r:id="rId4"/>
    <p:sldId id="261" r:id="rId5"/>
    <p:sldId id="265" r:id="rId6"/>
    <p:sldId id="268" r:id="rId7"/>
    <p:sldId id="269" r:id="rId8"/>
    <p:sldId id="266" r:id="rId9"/>
    <p:sldId id="274" r:id="rId10"/>
    <p:sldId id="275" r:id="rId11"/>
    <p:sldId id="276" r:id="rId12"/>
    <p:sldId id="272" r:id="rId13"/>
    <p:sldId id="267" r:id="rId14"/>
    <p:sldId id="270" r:id="rId15"/>
    <p:sldId id="271" r:id="rId16"/>
    <p:sldId id="264"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4" d="100"/>
          <a:sy n="64" d="100"/>
        </p:scale>
        <p:origin x="-1446" y="-10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notesMaster" Target="notesMasters/notesMaster1.xml" /><Relationship Id="rId3" Type="http://schemas.openxmlformats.org/officeDocument/2006/relationships/slide" Target="slides/slide2.xml" /><Relationship Id="rId21" Type="http://schemas.openxmlformats.org/officeDocument/2006/relationships/theme" Target="theme/theme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ableStyles" Target="tableStyles.xml" /></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8D9429C-58F3-4E1A-9284-D1EE6E298017}" type="datetimeFigureOut">
              <a:rPr lang="en-US" smtClean="0"/>
              <a:pPr/>
              <a:t>3/2/2021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7518B0E-375A-4A2A-9B36-0BB0DCCCB80C}" type="slidenum">
              <a:rPr lang="en-US" smtClean="0"/>
              <a:pPr/>
              <a:t>‹#›</a:t>
            </a:fld>
            <a:endParaRPr lang="en-US"/>
          </a:p>
        </p:txBody>
      </p:sp>
    </p:spTree>
    <p:extLst>
      <p:ext uri="{BB962C8B-B14F-4D97-AF65-F5344CB8AC3E}">
        <p14:creationId xmlns:p14="http://schemas.microsoft.com/office/powerpoint/2010/main" val="3308988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F0B05DAF-7672-4FC1-BBF1-D851C1F39BD3}" type="slidenum">
              <a:rPr lang="en-US" smtClean="0"/>
              <a:pPr/>
              <a:t>1</a:t>
            </a:fld>
            <a:endParaRPr lang="en-US"/>
          </a:p>
        </p:txBody>
      </p:sp>
    </p:spTree>
    <p:extLst>
      <p:ext uri="{BB962C8B-B14F-4D97-AF65-F5344CB8AC3E}">
        <p14:creationId xmlns:p14="http://schemas.microsoft.com/office/powerpoint/2010/main" val="3197742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B9E1B52-BAA2-4889-8F24-EACF1B0FD05C}"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B67A080-121E-4239-83FA-EE26F7B944D7}" type="datetime1">
              <a:rPr lang="en-US" smtClean="0"/>
              <a:pPr/>
              <a:t>3/2/2021</a:t>
            </a:fld>
            <a:endParaRPr lang="en-US"/>
          </a:p>
        </p:txBody>
      </p:sp>
      <p:sp>
        <p:nvSpPr>
          <p:cNvPr id="5" name="Footer Placeholder 4"/>
          <p:cNvSpPr>
            <a:spLocks noGrp="1"/>
          </p:cNvSpPr>
          <p:nvPr>
            <p:ph type="ftr" sz="quarter" idx="11"/>
          </p:nvPr>
        </p:nvSpPr>
        <p:spPr/>
        <p:txBody>
          <a:bodyPr/>
          <a:lstStyle/>
          <a:p>
            <a:r>
              <a:rPr lang="en-US"/>
              <a:t>SECOND REVIEW</a:t>
            </a:r>
          </a:p>
        </p:txBody>
      </p:sp>
      <p:sp>
        <p:nvSpPr>
          <p:cNvPr id="6" name="Slide Number Placeholder 5"/>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A7FB45E-8F92-4462-A3D1-8F178781DC38}" type="datetime1">
              <a:rPr lang="en-US" smtClean="0"/>
              <a:pPr/>
              <a:t>3/2/2021</a:t>
            </a:fld>
            <a:endParaRPr lang="en-US"/>
          </a:p>
        </p:txBody>
      </p:sp>
      <p:sp>
        <p:nvSpPr>
          <p:cNvPr id="5" name="Footer Placeholder 4"/>
          <p:cNvSpPr>
            <a:spLocks noGrp="1"/>
          </p:cNvSpPr>
          <p:nvPr>
            <p:ph type="ftr" sz="quarter" idx="11"/>
          </p:nvPr>
        </p:nvSpPr>
        <p:spPr/>
        <p:txBody>
          <a:bodyPr/>
          <a:lstStyle/>
          <a:p>
            <a:r>
              <a:rPr lang="en-US"/>
              <a:t>SECOND REVIEW</a:t>
            </a:r>
          </a:p>
        </p:txBody>
      </p:sp>
      <p:sp>
        <p:nvSpPr>
          <p:cNvPr id="6" name="Slide Number Placeholder 5"/>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964858-1D3B-4A31-AF76-A3642AA5E4E4}" type="datetime1">
              <a:rPr lang="en-US" smtClean="0"/>
              <a:pPr/>
              <a:t>3/2/2021</a:t>
            </a:fld>
            <a:endParaRPr lang="en-US"/>
          </a:p>
        </p:txBody>
      </p:sp>
      <p:sp>
        <p:nvSpPr>
          <p:cNvPr id="5" name="Footer Placeholder 4"/>
          <p:cNvSpPr>
            <a:spLocks noGrp="1"/>
          </p:cNvSpPr>
          <p:nvPr>
            <p:ph type="ftr" sz="quarter" idx="11"/>
          </p:nvPr>
        </p:nvSpPr>
        <p:spPr/>
        <p:txBody>
          <a:bodyPr/>
          <a:lstStyle/>
          <a:p>
            <a:r>
              <a:rPr lang="en-US"/>
              <a:t>SECOND REVIEW</a:t>
            </a:r>
          </a:p>
        </p:txBody>
      </p:sp>
      <p:sp>
        <p:nvSpPr>
          <p:cNvPr id="6" name="Slide Number Placeholder 5"/>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CEB6695-26E8-4A13-8760-F4530B35C4E1}" type="datetime1">
              <a:rPr lang="en-US" smtClean="0"/>
              <a:pPr/>
              <a:t>3/2/2021</a:t>
            </a:fld>
            <a:endParaRPr lang="en-US"/>
          </a:p>
        </p:txBody>
      </p:sp>
      <p:sp>
        <p:nvSpPr>
          <p:cNvPr id="5" name="Footer Placeholder 4"/>
          <p:cNvSpPr>
            <a:spLocks noGrp="1"/>
          </p:cNvSpPr>
          <p:nvPr>
            <p:ph type="ftr" sz="quarter" idx="11"/>
          </p:nvPr>
        </p:nvSpPr>
        <p:spPr/>
        <p:txBody>
          <a:bodyPr/>
          <a:lstStyle/>
          <a:p>
            <a:r>
              <a:rPr lang="en-US"/>
              <a:t>SECOND REVIEW</a:t>
            </a:r>
          </a:p>
        </p:txBody>
      </p:sp>
      <p:sp>
        <p:nvSpPr>
          <p:cNvPr id="6" name="Slide Number Placeholder 5"/>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73862D-E82C-497F-8BDE-80CBB5AC37CE}" type="datetime1">
              <a:rPr lang="en-US" smtClean="0"/>
              <a:pPr/>
              <a:t>3/2/2021</a:t>
            </a:fld>
            <a:endParaRPr lang="en-US"/>
          </a:p>
        </p:txBody>
      </p:sp>
      <p:sp>
        <p:nvSpPr>
          <p:cNvPr id="5" name="Footer Placeholder 4"/>
          <p:cNvSpPr>
            <a:spLocks noGrp="1"/>
          </p:cNvSpPr>
          <p:nvPr>
            <p:ph type="ftr" sz="quarter" idx="11"/>
          </p:nvPr>
        </p:nvSpPr>
        <p:spPr/>
        <p:txBody>
          <a:bodyPr/>
          <a:lstStyle/>
          <a:p>
            <a:r>
              <a:rPr lang="en-US"/>
              <a:t>SECOND REVIEW</a:t>
            </a:r>
          </a:p>
        </p:txBody>
      </p:sp>
      <p:sp>
        <p:nvSpPr>
          <p:cNvPr id="6" name="Slide Number Placeholder 5"/>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1D46FB6-183B-4511-A502-C61CB66D713C}" type="datetime1">
              <a:rPr lang="en-US" smtClean="0"/>
              <a:pPr/>
              <a:t>3/2/2021</a:t>
            </a:fld>
            <a:endParaRPr lang="en-US"/>
          </a:p>
        </p:txBody>
      </p:sp>
      <p:sp>
        <p:nvSpPr>
          <p:cNvPr id="6" name="Footer Placeholder 5"/>
          <p:cNvSpPr>
            <a:spLocks noGrp="1"/>
          </p:cNvSpPr>
          <p:nvPr>
            <p:ph type="ftr" sz="quarter" idx="11"/>
          </p:nvPr>
        </p:nvSpPr>
        <p:spPr/>
        <p:txBody>
          <a:bodyPr/>
          <a:lstStyle/>
          <a:p>
            <a:r>
              <a:rPr lang="en-US"/>
              <a:t>SECOND REVIEW</a:t>
            </a:r>
          </a:p>
        </p:txBody>
      </p:sp>
      <p:sp>
        <p:nvSpPr>
          <p:cNvPr id="7" name="Slide Number Placeholder 6"/>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8487072-5864-4936-B3A6-0C68A52B8321}" type="datetime1">
              <a:rPr lang="en-US" smtClean="0"/>
              <a:pPr/>
              <a:t>3/2/2021</a:t>
            </a:fld>
            <a:endParaRPr lang="en-US"/>
          </a:p>
        </p:txBody>
      </p:sp>
      <p:sp>
        <p:nvSpPr>
          <p:cNvPr id="8" name="Footer Placeholder 7"/>
          <p:cNvSpPr>
            <a:spLocks noGrp="1"/>
          </p:cNvSpPr>
          <p:nvPr>
            <p:ph type="ftr" sz="quarter" idx="11"/>
          </p:nvPr>
        </p:nvSpPr>
        <p:spPr/>
        <p:txBody>
          <a:bodyPr/>
          <a:lstStyle/>
          <a:p>
            <a:r>
              <a:rPr lang="en-US"/>
              <a:t>SECOND REVIEW</a:t>
            </a:r>
          </a:p>
        </p:txBody>
      </p:sp>
      <p:sp>
        <p:nvSpPr>
          <p:cNvPr id="9" name="Slide Number Placeholder 8"/>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5EBD59A-880A-4A37-9CD4-ACFB24CADE54}" type="datetime1">
              <a:rPr lang="en-US" smtClean="0"/>
              <a:pPr/>
              <a:t>3/2/2021</a:t>
            </a:fld>
            <a:endParaRPr lang="en-US"/>
          </a:p>
        </p:txBody>
      </p:sp>
      <p:sp>
        <p:nvSpPr>
          <p:cNvPr id="4" name="Footer Placeholder 3"/>
          <p:cNvSpPr>
            <a:spLocks noGrp="1"/>
          </p:cNvSpPr>
          <p:nvPr>
            <p:ph type="ftr" sz="quarter" idx="11"/>
          </p:nvPr>
        </p:nvSpPr>
        <p:spPr/>
        <p:txBody>
          <a:bodyPr/>
          <a:lstStyle/>
          <a:p>
            <a:r>
              <a:rPr lang="en-US"/>
              <a:t>SECOND REVIEW</a:t>
            </a:r>
          </a:p>
        </p:txBody>
      </p:sp>
      <p:sp>
        <p:nvSpPr>
          <p:cNvPr id="5" name="Slide Number Placeholder 4"/>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790861-814D-49AB-A055-34A63E6657AE}" type="datetime1">
              <a:rPr lang="en-US" smtClean="0"/>
              <a:pPr/>
              <a:t>3/2/2021</a:t>
            </a:fld>
            <a:endParaRPr lang="en-US"/>
          </a:p>
        </p:txBody>
      </p:sp>
      <p:sp>
        <p:nvSpPr>
          <p:cNvPr id="3" name="Footer Placeholder 2"/>
          <p:cNvSpPr>
            <a:spLocks noGrp="1"/>
          </p:cNvSpPr>
          <p:nvPr>
            <p:ph type="ftr" sz="quarter" idx="11"/>
          </p:nvPr>
        </p:nvSpPr>
        <p:spPr/>
        <p:txBody>
          <a:bodyPr/>
          <a:lstStyle/>
          <a:p>
            <a:r>
              <a:rPr lang="en-US"/>
              <a:t>SECOND REVIEW</a:t>
            </a:r>
          </a:p>
        </p:txBody>
      </p:sp>
      <p:sp>
        <p:nvSpPr>
          <p:cNvPr id="4" name="Slide Number Placeholder 3"/>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5295E2-1F4B-43B2-B213-AECD068B242C}" type="datetime1">
              <a:rPr lang="en-US" smtClean="0"/>
              <a:pPr/>
              <a:t>3/2/2021</a:t>
            </a:fld>
            <a:endParaRPr lang="en-US"/>
          </a:p>
        </p:txBody>
      </p:sp>
      <p:sp>
        <p:nvSpPr>
          <p:cNvPr id="6" name="Footer Placeholder 5"/>
          <p:cNvSpPr>
            <a:spLocks noGrp="1"/>
          </p:cNvSpPr>
          <p:nvPr>
            <p:ph type="ftr" sz="quarter" idx="11"/>
          </p:nvPr>
        </p:nvSpPr>
        <p:spPr/>
        <p:txBody>
          <a:bodyPr/>
          <a:lstStyle/>
          <a:p>
            <a:r>
              <a:rPr lang="en-US"/>
              <a:t>SECOND REVIEW</a:t>
            </a:r>
          </a:p>
        </p:txBody>
      </p:sp>
      <p:sp>
        <p:nvSpPr>
          <p:cNvPr id="7" name="Slide Number Placeholder 6"/>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4458BC-361A-491B-85FA-EA8631CC2A69}" type="datetime1">
              <a:rPr lang="en-US" smtClean="0"/>
              <a:pPr/>
              <a:t>3/2/2021</a:t>
            </a:fld>
            <a:endParaRPr lang="en-US"/>
          </a:p>
        </p:txBody>
      </p:sp>
      <p:sp>
        <p:nvSpPr>
          <p:cNvPr id="6" name="Footer Placeholder 5"/>
          <p:cNvSpPr>
            <a:spLocks noGrp="1"/>
          </p:cNvSpPr>
          <p:nvPr>
            <p:ph type="ftr" sz="quarter" idx="11"/>
          </p:nvPr>
        </p:nvSpPr>
        <p:spPr/>
        <p:txBody>
          <a:bodyPr/>
          <a:lstStyle/>
          <a:p>
            <a:r>
              <a:rPr lang="en-US"/>
              <a:t>SECOND REVIEW</a:t>
            </a:r>
          </a:p>
        </p:txBody>
      </p:sp>
      <p:sp>
        <p:nvSpPr>
          <p:cNvPr id="7" name="Slide Number Placeholder 6"/>
          <p:cNvSpPr>
            <a:spLocks noGrp="1"/>
          </p:cNvSpPr>
          <p:nvPr>
            <p:ph type="sldNum" sz="quarter" idx="12"/>
          </p:nvPr>
        </p:nvSpPr>
        <p:spPr/>
        <p:txBody>
          <a:bodyPr/>
          <a:lstStyle/>
          <a:p>
            <a:fld id="{C0923497-3CC3-4B22-9A2D-8F7C0D4AD24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F39866-A117-400D-AE62-324BE5A98D51}" type="datetime1">
              <a:rPr lang="en-US" smtClean="0"/>
              <a:pPr/>
              <a:t>3/2/2021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SECOND REVIEW</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923497-3CC3-4B22-9A2D-8F7C0D4AD24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4.png"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55065" y="2636840"/>
            <a:ext cx="8501122" cy="1220788"/>
          </a:xfrm>
          <a:prstGeom prst="rect">
            <a:avLst/>
          </a:prstGeom>
        </p:spPr>
        <p:txBody>
          <a:bodyPr vert="horz" lIns="91440" tIns="45720" rIns="91440" bIns="45720" rtlCol="0" anchor="ctr">
            <a:noAutofit/>
          </a:bodyPr>
          <a:lstStyle/>
          <a:p>
            <a:pPr algn="ctr">
              <a:spcBef>
                <a:spcPct val="0"/>
              </a:spcBef>
              <a:defRPr/>
            </a:pPr>
            <a:r>
              <a:rPr lang="en-IN" sz="3200" b="1" dirty="0"/>
              <a:t> </a:t>
            </a:r>
            <a:r>
              <a:rPr lang="en-IN"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itchFamily="34" charset="0"/>
                <a:cs typeface="Arial" pitchFamily="34" charset="0"/>
              </a:rPr>
              <a:t>MICROCONTROLLER BASED SMART HELMET FOR COAL MINER’S SAFETY</a:t>
            </a:r>
            <a:endParaRPr lang="en-US" sz="3200" b="1" dirty="0">
              <a:latin typeface="Arial" pitchFamily="34" charset="0"/>
              <a:cs typeface="Arial" pitchFamily="34" charset="0"/>
            </a:endParaRPr>
          </a:p>
        </p:txBody>
      </p:sp>
      <p:sp>
        <p:nvSpPr>
          <p:cNvPr id="5" name="TextBox 4"/>
          <p:cNvSpPr txBox="1"/>
          <p:nvPr/>
        </p:nvSpPr>
        <p:spPr>
          <a:xfrm>
            <a:off x="4786314" y="4286256"/>
            <a:ext cx="3857652" cy="1323439"/>
          </a:xfrm>
          <a:prstGeom prst="rect">
            <a:avLst/>
          </a:prstGeom>
          <a:noFill/>
        </p:spPr>
        <p:txBody>
          <a:bodyPr wrap="square" rtlCol="0">
            <a:spAutoFit/>
          </a:bodyPr>
          <a:lstStyle/>
          <a:p>
            <a:pPr algn="ctr"/>
            <a:r>
              <a:rPr lang="en-IN" sz="2000" b="1" dirty="0">
                <a:latin typeface="Arial" pitchFamily="34" charset="0"/>
                <a:cs typeface="Arial" pitchFamily="34" charset="0"/>
              </a:rPr>
              <a:t>Project by</a:t>
            </a:r>
          </a:p>
          <a:p>
            <a:pPr algn="ctr"/>
            <a:r>
              <a:rPr lang="en-IN" sz="2000" dirty="0">
                <a:ln w="0"/>
                <a:effectLst>
                  <a:outerShdw blurRad="38100" dist="19050" dir="2700000" algn="tl" rotWithShape="0">
                    <a:schemeClr val="dk1">
                      <a:alpha val="40000"/>
                    </a:schemeClr>
                  </a:outerShdw>
                </a:effectLst>
                <a:latin typeface="Arial" pitchFamily="34" charset="0"/>
                <a:cs typeface="Arial" pitchFamily="34" charset="0"/>
              </a:rPr>
              <a:t>DHIVYABHARATHI C(17U211)</a:t>
            </a:r>
          </a:p>
          <a:p>
            <a:pPr algn="ctr"/>
            <a:r>
              <a:rPr lang="en-IN" sz="2000" dirty="0">
                <a:ln w="0"/>
                <a:effectLst>
                  <a:outerShdw blurRad="38100" dist="19050" dir="2700000" algn="tl" rotWithShape="0">
                    <a:schemeClr val="dk1">
                      <a:alpha val="40000"/>
                    </a:schemeClr>
                  </a:outerShdw>
                </a:effectLst>
                <a:latin typeface="Arial" pitchFamily="34" charset="0"/>
                <a:cs typeface="Arial" pitchFamily="34" charset="0"/>
              </a:rPr>
              <a:t>DIVIYA BHARATHI M(17U212)</a:t>
            </a:r>
          </a:p>
          <a:p>
            <a:pPr algn="ctr"/>
            <a:r>
              <a:rPr lang="en-IN" sz="2000" dirty="0">
                <a:ln w="0"/>
                <a:effectLst>
                  <a:outerShdw blurRad="38100" dist="19050" dir="2700000" algn="tl" rotWithShape="0">
                    <a:schemeClr val="dk1">
                      <a:alpha val="40000"/>
                    </a:schemeClr>
                  </a:outerShdw>
                </a:effectLst>
                <a:latin typeface="Arial" pitchFamily="34" charset="0"/>
                <a:cs typeface="Arial" pitchFamily="34" charset="0"/>
              </a:rPr>
              <a:t>RAMYA S(17U243)</a:t>
            </a:r>
          </a:p>
        </p:txBody>
      </p:sp>
      <p:sp>
        <p:nvSpPr>
          <p:cNvPr id="6" name="TextBox 5"/>
          <p:cNvSpPr txBox="1"/>
          <p:nvPr/>
        </p:nvSpPr>
        <p:spPr>
          <a:xfrm>
            <a:off x="1071538" y="4429132"/>
            <a:ext cx="2440774" cy="1877437"/>
          </a:xfrm>
          <a:prstGeom prst="rect">
            <a:avLst/>
          </a:prstGeom>
          <a:noFill/>
        </p:spPr>
        <p:txBody>
          <a:bodyPr wrap="square" rtlCol="0">
            <a:spAutoFit/>
          </a:bodyPr>
          <a:lstStyle/>
          <a:p>
            <a:pPr algn="ctr"/>
            <a:r>
              <a:rPr lang="en-IN" sz="2000" b="1" dirty="0">
                <a:latin typeface="Arial" pitchFamily="34" charset="0"/>
                <a:cs typeface="Arial" pitchFamily="34" charset="0"/>
              </a:rPr>
              <a:t>Guided by</a:t>
            </a:r>
          </a:p>
          <a:p>
            <a:pPr algn="ctr"/>
            <a:r>
              <a:rPr lang="en-IN" sz="2000" dirty="0">
                <a:ln w="0"/>
                <a:effectLst>
                  <a:outerShdw blurRad="38100" dist="19050" dir="2700000" algn="tl" rotWithShape="0">
                    <a:schemeClr val="dk1">
                      <a:alpha val="40000"/>
                    </a:schemeClr>
                  </a:outerShdw>
                </a:effectLst>
                <a:latin typeface="Arial" pitchFamily="34" charset="0"/>
                <a:cs typeface="Arial" pitchFamily="34" charset="0"/>
              </a:rPr>
              <a:t>Ms. J SONYA,</a:t>
            </a:r>
          </a:p>
          <a:p>
            <a:pPr algn="ctr"/>
            <a:r>
              <a:rPr lang="en-IN" sz="2000" dirty="0">
                <a:ln w="0"/>
                <a:effectLst>
                  <a:outerShdw blurRad="38100" dist="19050" dir="2700000" algn="tl" rotWithShape="0">
                    <a:schemeClr val="dk1">
                      <a:alpha val="40000"/>
                    </a:schemeClr>
                  </a:outerShdw>
                </a:effectLst>
                <a:latin typeface="Arial" pitchFamily="34" charset="0"/>
                <a:cs typeface="Arial" pitchFamily="34" charset="0"/>
              </a:rPr>
              <a:t>Assistant Professor</a:t>
            </a:r>
          </a:p>
          <a:p>
            <a:pPr algn="ctr"/>
            <a:endParaRPr lang="en-IN" sz="2000" b="1" dirty="0"/>
          </a:p>
          <a:p>
            <a:pPr algn="ctr"/>
            <a:endParaRPr lang="en-IN" b="1" dirty="0"/>
          </a:p>
          <a:p>
            <a:pPr algn="ctr"/>
            <a:endParaRPr lang="en-IN" b="1" dirty="0"/>
          </a:p>
        </p:txBody>
      </p:sp>
      <p:sp>
        <p:nvSpPr>
          <p:cNvPr id="7" name="TextBox 6">
            <a:extLst>
              <a:ext uri="{FF2B5EF4-FFF2-40B4-BE49-F238E27FC236}">
                <a16:creationId xmlns:a16="http://schemas.microsoft.com/office/drawing/2014/main" id="{1100EF60-A967-4B6A-A8E9-E02B11E2E2E1}"/>
              </a:ext>
            </a:extLst>
          </p:cNvPr>
          <p:cNvSpPr txBox="1"/>
          <p:nvPr/>
        </p:nvSpPr>
        <p:spPr>
          <a:xfrm>
            <a:off x="928662" y="285728"/>
            <a:ext cx="7673896" cy="646331"/>
          </a:xfrm>
          <a:prstGeom prst="rect">
            <a:avLst/>
          </a:prstGeom>
          <a:noFill/>
        </p:spPr>
        <p:txBody>
          <a:bodyPr wrap="none" rtlCol="0">
            <a:spAutoFit/>
          </a:bodyPr>
          <a:lstStyle/>
          <a:p>
            <a:pPr algn="ctr"/>
            <a:r>
              <a:rPr lang="en-IN" sz="3600" b="1" dirty="0">
                <a:latin typeface="Arial" pitchFamily="34" charset="0"/>
                <a:cs typeface="Arial" pitchFamily="34" charset="0"/>
              </a:rPr>
              <a:t>PSG COLLEGE OF TECHNOLOGY</a:t>
            </a:r>
          </a:p>
        </p:txBody>
      </p:sp>
      <p:sp>
        <p:nvSpPr>
          <p:cNvPr id="8" name="TextBox 7">
            <a:extLst>
              <a:ext uri="{FF2B5EF4-FFF2-40B4-BE49-F238E27FC236}">
                <a16:creationId xmlns:a16="http://schemas.microsoft.com/office/drawing/2014/main" id="{6402CB4A-639A-4016-A267-492C2F72AB9B}"/>
              </a:ext>
            </a:extLst>
          </p:cNvPr>
          <p:cNvSpPr txBox="1"/>
          <p:nvPr/>
        </p:nvSpPr>
        <p:spPr>
          <a:xfrm>
            <a:off x="500034" y="1000108"/>
            <a:ext cx="8331127" cy="400110"/>
          </a:xfrm>
          <a:prstGeom prst="rect">
            <a:avLst/>
          </a:prstGeom>
          <a:noFill/>
        </p:spPr>
        <p:txBody>
          <a:bodyPr wrap="none" rtlCol="0">
            <a:spAutoFit/>
          </a:bodyPr>
          <a:lstStyle/>
          <a:p>
            <a:r>
              <a:rPr lang="en-IN" sz="2000" b="1" i="1" dirty="0"/>
              <a:t>DEPARTMENT OF INSTRUMENTATION AND CONTROL SYSTEMS ENGINEERING</a:t>
            </a:r>
          </a:p>
        </p:txBody>
      </p:sp>
      <p:sp>
        <p:nvSpPr>
          <p:cNvPr id="9" name="TextBox 8">
            <a:extLst>
              <a:ext uri="{FF2B5EF4-FFF2-40B4-BE49-F238E27FC236}">
                <a16:creationId xmlns:a16="http://schemas.microsoft.com/office/drawing/2014/main" id="{2B863253-C2B5-4E75-B818-481239962765}"/>
              </a:ext>
            </a:extLst>
          </p:cNvPr>
          <p:cNvSpPr txBox="1"/>
          <p:nvPr/>
        </p:nvSpPr>
        <p:spPr>
          <a:xfrm>
            <a:off x="1285852" y="1737377"/>
            <a:ext cx="6858049" cy="646331"/>
          </a:xfrm>
          <a:prstGeom prst="rect">
            <a:avLst/>
          </a:prstGeom>
          <a:noFill/>
        </p:spPr>
        <p:txBody>
          <a:bodyPr wrap="square" rtlCol="0">
            <a:spAutoFit/>
          </a:bodyPr>
          <a:lstStyle/>
          <a:p>
            <a:pPr algn="ctr"/>
            <a:r>
              <a:rPr lang="en-IN" sz="3600" dirty="0">
                <a:ln w="0"/>
                <a:effectLst>
                  <a:outerShdw blurRad="38100" dist="19050" dir="2700000" algn="tl" rotWithShape="0">
                    <a:schemeClr val="dk1">
                      <a:alpha val="40000"/>
                    </a:schemeClr>
                  </a:outerShdw>
                </a:effectLst>
                <a:latin typeface="Arial" pitchFamily="34" charset="0"/>
                <a:cs typeface="Arial" pitchFamily="34" charset="0"/>
              </a:rPr>
              <a:t>15U820 – PROJECT WORK II</a:t>
            </a:r>
          </a:p>
        </p:txBody>
      </p:sp>
      <p:sp>
        <p:nvSpPr>
          <p:cNvPr id="10" name="Date Placeholder 9">
            <a:extLst>
              <a:ext uri="{FF2B5EF4-FFF2-40B4-BE49-F238E27FC236}">
                <a16:creationId xmlns:a16="http://schemas.microsoft.com/office/drawing/2014/main" id="{3D2F8883-823E-465D-A433-5315FC8825F6}"/>
              </a:ext>
            </a:extLst>
          </p:cNvPr>
          <p:cNvSpPr>
            <a:spLocks noGrp="1"/>
          </p:cNvSpPr>
          <p:nvPr>
            <p:ph type="dt" sz="half" idx="10"/>
          </p:nvPr>
        </p:nvSpPr>
        <p:spPr>
          <a:xfrm>
            <a:off x="490826" y="6021390"/>
            <a:ext cx="2133600" cy="365125"/>
          </a:xfrm>
        </p:spPr>
        <p:txBody>
          <a:bodyPr/>
          <a:lstStyle/>
          <a:p>
            <a:fld id="{A6D31735-3292-4838-B44E-876FDE167B96}" type="datetime1">
              <a:rPr lang="en-US" smtClean="0"/>
              <a:pPr/>
              <a:t>3/2/2021</a:t>
            </a:fld>
            <a:endParaRPr lang="en-US" dirty="0"/>
          </a:p>
        </p:txBody>
      </p:sp>
      <p:sp>
        <p:nvSpPr>
          <p:cNvPr id="11" name="Footer Placeholder 10">
            <a:extLst>
              <a:ext uri="{FF2B5EF4-FFF2-40B4-BE49-F238E27FC236}">
                <a16:creationId xmlns:a16="http://schemas.microsoft.com/office/drawing/2014/main" id="{B76BE4F0-BF2B-454B-A577-B3B1BB9EA1B4}"/>
              </a:ext>
            </a:extLst>
          </p:cNvPr>
          <p:cNvSpPr>
            <a:spLocks noGrp="1"/>
          </p:cNvSpPr>
          <p:nvPr>
            <p:ph type="ftr" sz="quarter" idx="11"/>
          </p:nvPr>
        </p:nvSpPr>
        <p:spPr>
          <a:xfrm>
            <a:off x="3157826" y="6021390"/>
            <a:ext cx="2895600" cy="365125"/>
          </a:xfrm>
        </p:spPr>
        <p:txBody>
          <a:bodyPr/>
          <a:lstStyle/>
          <a:p>
            <a:r>
              <a:rPr lang="en-GB"/>
              <a:t>SECOND REVIEW</a:t>
            </a:r>
            <a:endParaRPr lang="en-US" dirty="0"/>
          </a:p>
        </p:txBody>
      </p:sp>
      <p:sp>
        <p:nvSpPr>
          <p:cNvPr id="12" name="Slide Number Placeholder 11">
            <a:extLst>
              <a:ext uri="{FF2B5EF4-FFF2-40B4-BE49-F238E27FC236}">
                <a16:creationId xmlns:a16="http://schemas.microsoft.com/office/drawing/2014/main" id="{5E6A96DC-E3BC-469E-9E05-6073023D3E5C}"/>
              </a:ext>
            </a:extLst>
          </p:cNvPr>
          <p:cNvSpPr>
            <a:spLocks noGrp="1"/>
          </p:cNvSpPr>
          <p:nvPr>
            <p:ph type="sldNum" sz="quarter" idx="12"/>
          </p:nvPr>
        </p:nvSpPr>
        <p:spPr>
          <a:xfrm>
            <a:off x="6586826" y="6021390"/>
            <a:ext cx="2133600" cy="365125"/>
          </a:xfrm>
        </p:spPr>
        <p:txBody>
          <a:bodyPr/>
          <a:lstStyle/>
          <a:p>
            <a:fld id="{25B405F3-FE3A-43D8-A05D-2E7DDB1B467A}" type="slidenum">
              <a:rPr lang="en-US" smtClean="0"/>
              <a:pPr/>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518714"/>
            <a:ext cx="8229600" cy="642894"/>
          </a:xfrm>
        </p:spPr>
        <p:txBody>
          <a:bodyPr/>
          <a:lstStyle/>
          <a:p>
            <a:r>
              <a:rPr lang="en-IN" b="1"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VIDEO </a:t>
            </a:r>
            <a:endParaRPr lang="en-US" dirty="0"/>
          </a:p>
        </p:txBody>
      </p:sp>
      <p:sp>
        <p:nvSpPr>
          <p:cNvPr id="4" name="Date Placeholder 3"/>
          <p:cNvSpPr>
            <a:spLocks noGrp="1"/>
          </p:cNvSpPr>
          <p:nvPr>
            <p:ph type="dt" sz="half" idx="10"/>
          </p:nvPr>
        </p:nvSpPr>
        <p:spPr/>
        <p:txBody>
          <a:bodyPr/>
          <a:lstStyle/>
          <a:p>
            <a:fld id="{1AE1FA48-F470-44D1-8BDC-58132E1BA121}" type="datetime1">
              <a:rPr lang="en-US" smtClean="0"/>
              <a:pPr/>
              <a:t>3/2/2021</a:t>
            </a:fld>
            <a:endParaRPr lang="en-US"/>
          </a:p>
        </p:txBody>
      </p:sp>
      <p:sp>
        <p:nvSpPr>
          <p:cNvPr id="5" name="Footer Placeholder 4"/>
          <p:cNvSpPr>
            <a:spLocks noGrp="1"/>
          </p:cNvSpPr>
          <p:nvPr>
            <p:ph type="ftr" sz="quarter" idx="11"/>
          </p:nvPr>
        </p:nvSpPr>
        <p:spPr/>
        <p:txBody>
          <a:bodyPr/>
          <a:lstStyle/>
          <a:p>
            <a:r>
              <a:rPr lang="en-US"/>
              <a:t>SECOND REVIEW</a:t>
            </a:r>
          </a:p>
        </p:txBody>
      </p:sp>
      <p:sp>
        <p:nvSpPr>
          <p:cNvPr id="6" name="Slide Number Placeholder 5"/>
          <p:cNvSpPr>
            <a:spLocks noGrp="1"/>
          </p:cNvSpPr>
          <p:nvPr>
            <p:ph type="sldNum" sz="quarter" idx="12"/>
          </p:nvPr>
        </p:nvSpPr>
        <p:spPr/>
        <p:txBody>
          <a:bodyPr/>
          <a:lstStyle/>
          <a:p>
            <a:fld id="{C0923497-3CC3-4B22-9A2D-8F7C0D4AD249}" type="slidenum">
              <a:rPr lang="en-US" smtClean="0"/>
              <a:pPr/>
              <a:t>10</a:t>
            </a:fld>
            <a:endParaRPr lang="en-US"/>
          </a:p>
        </p:txBody>
      </p:sp>
      <p:pic>
        <p:nvPicPr>
          <p:cNvPr id="8" name="Recording #11.mp4">
            <a:hlinkClick r:id="" action="ppaction://media"/>
            <a:extLst>
              <a:ext uri="{FF2B5EF4-FFF2-40B4-BE49-F238E27FC236}">
                <a16:creationId xmlns:a16="http://schemas.microsoft.com/office/drawing/2014/main" id="{AE594756-7B20-7842-8CBA-0AA0A810E93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2471726" cy="582594"/>
          </a:xfrm>
        </p:spPr>
        <p:txBody>
          <a:bodyPr>
            <a:normAutofit fontScale="90000"/>
          </a:bodyPr>
          <a:lstStyle/>
          <a:p>
            <a:r>
              <a:rPr lang="en-IN" dirty="0"/>
              <a:t>Contd....</a:t>
            </a:r>
            <a:endParaRPr lang="en-US" dirty="0"/>
          </a:p>
        </p:txBody>
      </p:sp>
      <p:sp>
        <p:nvSpPr>
          <p:cNvPr id="3" name="Content Placeholder 2"/>
          <p:cNvSpPr>
            <a:spLocks noGrp="1"/>
          </p:cNvSpPr>
          <p:nvPr>
            <p:ph idx="1"/>
          </p:nvPr>
        </p:nvSpPr>
        <p:spPr>
          <a:xfrm>
            <a:off x="428596" y="1214423"/>
            <a:ext cx="8429684" cy="4429155"/>
          </a:xfrm>
        </p:spPr>
        <p:txBody>
          <a:bodyPr>
            <a:normAutofit/>
          </a:bodyPr>
          <a:lstStyle/>
          <a:p>
            <a:pPr algn="just"/>
            <a:r>
              <a:rPr lang="en-IN" dirty="0"/>
              <a:t>Initially the program is dumped into the microcontroller and the preset value of temperature, gas and humidity is entered.</a:t>
            </a:r>
          </a:p>
          <a:p>
            <a:pPr algn="just"/>
            <a:r>
              <a:rPr lang="en-IN" dirty="0"/>
              <a:t>The values of these parameters can be varied using a potentiometer in the </a:t>
            </a:r>
            <a:r>
              <a:rPr lang="en-IN" dirty="0" err="1"/>
              <a:t>proteus</a:t>
            </a:r>
            <a:r>
              <a:rPr lang="en-IN" dirty="0"/>
              <a:t> software.</a:t>
            </a:r>
          </a:p>
          <a:p>
            <a:pPr algn="just"/>
            <a:r>
              <a:rPr lang="en-IN" dirty="0"/>
              <a:t>Whenever the changed values exceed the preset value then an alarm signal will arise which is indicated by the led light</a:t>
            </a:r>
            <a:endParaRPr lang="en-US" dirty="0"/>
          </a:p>
        </p:txBody>
      </p:sp>
      <p:sp>
        <p:nvSpPr>
          <p:cNvPr id="4" name="Date Placeholder 3"/>
          <p:cNvSpPr>
            <a:spLocks noGrp="1"/>
          </p:cNvSpPr>
          <p:nvPr>
            <p:ph type="dt" sz="half" idx="10"/>
          </p:nvPr>
        </p:nvSpPr>
        <p:spPr/>
        <p:txBody>
          <a:bodyPr/>
          <a:lstStyle/>
          <a:p>
            <a:fld id="{9716893F-BE74-488A-A5A2-3FC87818239E}" type="datetime1">
              <a:rPr lang="en-US" smtClean="0"/>
              <a:pPr/>
              <a:t>3/2/2021</a:t>
            </a:fld>
            <a:endParaRPr lang="en-US"/>
          </a:p>
        </p:txBody>
      </p:sp>
      <p:sp>
        <p:nvSpPr>
          <p:cNvPr id="5" name="Footer Placeholder 4"/>
          <p:cNvSpPr>
            <a:spLocks noGrp="1"/>
          </p:cNvSpPr>
          <p:nvPr>
            <p:ph type="ftr" sz="quarter" idx="11"/>
          </p:nvPr>
        </p:nvSpPr>
        <p:spPr/>
        <p:txBody>
          <a:bodyPr/>
          <a:lstStyle/>
          <a:p>
            <a:r>
              <a:rPr lang="en-US"/>
              <a:t>SECOND REVIEW</a:t>
            </a:r>
          </a:p>
        </p:txBody>
      </p:sp>
      <p:sp>
        <p:nvSpPr>
          <p:cNvPr id="6" name="Slide Number Placeholder 5"/>
          <p:cNvSpPr>
            <a:spLocks noGrp="1"/>
          </p:cNvSpPr>
          <p:nvPr>
            <p:ph type="sldNum" sz="quarter" idx="12"/>
          </p:nvPr>
        </p:nvSpPr>
        <p:spPr/>
        <p:txBody>
          <a:bodyPr/>
          <a:lstStyle/>
          <a:p>
            <a:fld id="{C0923497-3CC3-4B22-9A2D-8F7C0D4AD249}" type="slidenum">
              <a:rPr lang="en-US" smtClean="0"/>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SENSOR SPECIFICATIONS</a:t>
            </a:r>
            <a:endParaRPr lang="en-IN" b="1"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047469170"/>
              </p:ext>
            </p:extLst>
          </p:nvPr>
        </p:nvGraphicFramePr>
        <p:xfrm>
          <a:off x="457200" y="1600200"/>
          <a:ext cx="8363271" cy="4372861"/>
        </p:xfrm>
        <a:graphic>
          <a:graphicData uri="http://schemas.openxmlformats.org/drawingml/2006/table">
            <a:tbl>
              <a:tblPr firstRow="1" bandRow="1">
                <a:tableStyleId>{E8B1032C-EA38-4F05-BA0D-38AFFFC7BED3}</a:tableStyleId>
              </a:tblPr>
              <a:tblGrid>
                <a:gridCol w="2787757">
                  <a:extLst>
                    <a:ext uri="{9D8B030D-6E8A-4147-A177-3AD203B41FA5}">
                      <a16:colId xmlns:a16="http://schemas.microsoft.com/office/drawing/2014/main" val="20000"/>
                    </a:ext>
                  </a:extLst>
                </a:gridCol>
                <a:gridCol w="2623187">
                  <a:extLst>
                    <a:ext uri="{9D8B030D-6E8A-4147-A177-3AD203B41FA5}">
                      <a16:colId xmlns:a16="http://schemas.microsoft.com/office/drawing/2014/main" val="20001"/>
                    </a:ext>
                  </a:extLst>
                </a:gridCol>
                <a:gridCol w="2952327">
                  <a:extLst>
                    <a:ext uri="{9D8B030D-6E8A-4147-A177-3AD203B41FA5}">
                      <a16:colId xmlns:a16="http://schemas.microsoft.com/office/drawing/2014/main" val="20002"/>
                    </a:ext>
                  </a:extLst>
                </a:gridCol>
              </a:tblGrid>
              <a:tr h="820688">
                <a:tc>
                  <a:txBody>
                    <a:bodyPr/>
                    <a:lstStyle/>
                    <a:p>
                      <a:pPr algn="ctr"/>
                      <a:endParaRPr lang="en-IN" dirty="0"/>
                    </a:p>
                    <a:p>
                      <a:pPr algn="ctr"/>
                      <a:r>
                        <a:rPr lang="en-IN" dirty="0"/>
                        <a:t>MEASURING PARAMETERS</a:t>
                      </a:r>
                    </a:p>
                  </a:txBody>
                  <a:tcPr/>
                </a:tc>
                <a:tc>
                  <a:txBody>
                    <a:bodyPr/>
                    <a:lstStyle/>
                    <a:p>
                      <a:pPr algn="ctr"/>
                      <a:endParaRPr lang="en-IN" dirty="0"/>
                    </a:p>
                    <a:p>
                      <a:pPr algn="ctr"/>
                      <a:r>
                        <a:rPr lang="en-IN" dirty="0"/>
                        <a:t>NAME</a:t>
                      </a:r>
                      <a:r>
                        <a:rPr lang="en-IN" baseline="0" dirty="0"/>
                        <a:t> OF THE SENSORS</a:t>
                      </a:r>
                      <a:endParaRPr lang="en-IN" dirty="0"/>
                    </a:p>
                  </a:txBody>
                  <a:tcPr/>
                </a:tc>
                <a:tc>
                  <a:txBody>
                    <a:bodyPr/>
                    <a:lstStyle/>
                    <a:p>
                      <a:pPr algn="ctr"/>
                      <a:endParaRPr lang="en-IN" dirty="0"/>
                    </a:p>
                    <a:p>
                      <a:pPr algn="ctr"/>
                      <a:r>
                        <a:rPr lang="en-IN" dirty="0"/>
                        <a:t>SPECIFICATIONS</a:t>
                      </a:r>
                    </a:p>
                  </a:txBody>
                  <a:tcPr/>
                </a:tc>
                <a:extLst>
                  <a:ext uri="{0D108BD9-81ED-4DB2-BD59-A6C34878D82A}">
                    <a16:rowId xmlns:a16="http://schemas.microsoft.com/office/drawing/2014/main" val="10000"/>
                  </a:ext>
                </a:extLst>
              </a:tr>
              <a:tr h="1103176">
                <a:tc>
                  <a:txBody>
                    <a:bodyPr/>
                    <a:lstStyle/>
                    <a:p>
                      <a:pPr algn="ctr"/>
                      <a:endParaRPr lang="en-IN" dirty="0"/>
                    </a:p>
                    <a:p>
                      <a:pPr algn="ctr"/>
                      <a:r>
                        <a:rPr lang="en-IN" dirty="0"/>
                        <a:t>Temperature</a:t>
                      </a:r>
                    </a:p>
                  </a:txBody>
                  <a:tcPr/>
                </a:tc>
                <a:tc>
                  <a:txBody>
                    <a:bodyPr/>
                    <a:lstStyle/>
                    <a:p>
                      <a:pPr algn="ctr"/>
                      <a:endParaRPr lang="en-IN" dirty="0"/>
                    </a:p>
                    <a:p>
                      <a:pPr algn="ctr"/>
                      <a:r>
                        <a:rPr lang="en-IN" dirty="0"/>
                        <a:t>LM35 sensor</a:t>
                      </a:r>
                    </a:p>
                  </a:txBody>
                  <a:tcPr/>
                </a:tc>
                <a:tc>
                  <a:txBody>
                    <a:bodyPr/>
                    <a:lstStyle/>
                    <a:p>
                      <a:endParaRPr lang="en-IN" dirty="0"/>
                    </a:p>
                    <a:p>
                      <a:pPr algn="ctr"/>
                      <a:r>
                        <a:rPr lang="en-IN" dirty="0"/>
                        <a:t>Operating temperature range: -55</a:t>
                      </a:r>
                      <a:r>
                        <a:rPr lang="en-IN" dirty="0">
                          <a:latin typeface="Arial" panose="020B0604020202020204" pitchFamily="34" charset="0"/>
                          <a:cs typeface="Arial" panose="020B0604020202020204" pitchFamily="34" charset="0"/>
                        </a:rPr>
                        <a:t>ºC to 150ºC</a:t>
                      </a:r>
                      <a:endParaRPr lang="en-IN" dirty="0"/>
                    </a:p>
                  </a:txBody>
                  <a:tcPr/>
                </a:tc>
                <a:extLst>
                  <a:ext uri="{0D108BD9-81ED-4DB2-BD59-A6C34878D82A}">
                    <a16:rowId xmlns:a16="http://schemas.microsoft.com/office/drawing/2014/main" val="10001"/>
                  </a:ext>
                </a:extLst>
              </a:tr>
              <a:tr h="985957">
                <a:tc>
                  <a:txBody>
                    <a:bodyPr/>
                    <a:lstStyle/>
                    <a:p>
                      <a:endParaRPr lang="en-IN" dirty="0"/>
                    </a:p>
                    <a:p>
                      <a:pPr algn="ctr"/>
                      <a:endParaRPr lang="en-IN" dirty="0"/>
                    </a:p>
                    <a:p>
                      <a:pPr algn="ctr"/>
                      <a:r>
                        <a:rPr lang="en-IN" dirty="0"/>
                        <a:t>Gas (CH4, CO, LPG)</a:t>
                      </a:r>
                    </a:p>
                  </a:txBody>
                  <a:tcPr/>
                </a:tc>
                <a:tc>
                  <a:txBody>
                    <a:bodyPr/>
                    <a:lstStyle/>
                    <a:p>
                      <a:endParaRPr lang="en-IN" dirty="0"/>
                    </a:p>
                    <a:p>
                      <a:pPr algn="ctr"/>
                      <a:endParaRPr lang="en-IN" dirty="0"/>
                    </a:p>
                    <a:p>
                      <a:pPr algn="ctr"/>
                      <a:r>
                        <a:rPr lang="en-IN" dirty="0"/>
                        <a:t>MQ4, MQ7, </a:t>
                      </a:r>
                      <a:r>
                        <a:rPr lang="en-IN"/>
                        <a:t>MQ5 sensors</a:t>
                      </a:r>
                      <a:endParaRPr lang="en-IN" dirty="0"/>
                    </a:p>
                  </a:txBody>
                  <a:tcPr/>
                </a:tc>
                <a:tc>
                  <a:txBody>
                    <a:bodyPr/>
                    <a:lstStyle/>
                    <a:p>
                      <a:pPr algn="ctr"/>
                      <a:r>
                        <a:rPr lang="en-IN" dirty="0"/>
                        <a:t>For MQ5:</a:t>
                      </a:r>
                    </a:p>
                    <a:p>
                      <a:pPr algn="ctr"/>
                      <a:r>
                        <a:rPr lang="en-IN" dirty="0"/>
                        <a:t>Operating Voltage: 5.1V</a:t>
                      </a:r>
                    </a:p>
                    <a:p>
                      <a:pPr algn="ctr"/>
                      <a:r>
                        <a:rPr lang="en-IN" dirty="0"/>
                        <a:t>Sensing resistance:</a:t>
                      </a:r>
                      <a:r>
                        <a:rPr lang="en-IN" baseline="0" dirty="0"/>
                        <a:t> 10-60k</a:t>
                      </a:r>
                      <a:r>
                        <a:rPr lang="el-GR" baseline="0" dirty="0"/>
                        <a:t>Ω</a:t>
                      </a:r>
                      <a:endParaRPr lang="en-IN" baseline="0" dirty="0"/>
                    </a:p>
                    <a:p>
                      <a:pPr algn="ctr"/>
                      <a:r>
                        <a:rPr lang="en-IN" baseline="0" dirty="0"/>
                        <a:t>Detecting concentration: 200-10,000ppm</a:t>
                      </a:r>
                      <a:endParaRPr lang="en-IN" dirty="0"/>
                    </a:p>
                  </a:txBody>
                  <a:tcPr/>
                </a:tc>
                <a:extLst>
                  <a:ext uri="{0D108BD9-81ED-4DB2-BD59-A6C34878D82A}">
                    <a16:rowId xmlns:a16="http://schemas.microsoft.com/office/drawing/2014/main" val="10002"/>
                  </a:ext>
                </a:extLst>
              </a:tr>
              <a:tr h="985957">
                <a:tc>
                  <a:txBody>
                    <a:bodyPr/>
                    <a:lstStyle/>
                    <a:p>
                      <a:endParaRPr lang="en-IN" dirty="0"/>
                    </a:p>
                    <a:p>
                      <a:pPr algn="ctr"/>
                      <a:r>
                        <a:rPr lang="en-IN" dirty="0"/>
                        <a:t>Humidity</a:t>
                      </a:r>
                    </a:p>
                  </a:txBody>
                  <a:tcPr/>
                </a:tc>
                <a:tc>
                  <a:txBody>
                    <a:bodyPr/>
                    <a:lstStyle/>
                    <a:p>
                      <a:endParaRPr lang="en-IN" dirty="0"/>
                    </a:p>
                    <a:p>
                      <a:pPr algn="ctr"/>
                      <a:r>
                        <a:rPr lang="en-IN" dirty="0"/>
                        <a:t>DHT11</a:t>
                      </a:r>
                      <a:r>
                        <a:rPr lang="en-IN" baseline="0" dirty="0"/>
                        <a:t> sensor</a:t>
                      </a:r>
                      <a:endParaRPr lang="en-IN" dirty="0"/>
                    </a:p>
                  </a:txBody>
                  <a:tcPr/>
                </a:tc>
                <a:tc>
                  <a:txBody>
                    <a:bodyPr/>
                    <a:lstStyle/>
                    <a:p>
                      <a:pPr algn="ctr"/>
                      <a:r>
                        <a:rPr lang="en-IN" dirty="0"/>
                        <a:t>Operating voltage:</a:t>
                      </a:r>
                      <a:r>
                        <a:rPr lang="en-IN" baseline="0" dirty="0"/>
                        <a:t> 3.5-5.5V</a:t>
                      </a:r>
                    </a:p>
                    <a:p>
                      <a:pPr algn="ctr"/>
                      <a:r>
                        <a:rPr lang="en-IN" baseline="0" dirty="0"/>
                        <a:t>Humidity range: 20-90%</a:t>
                      </a:r>
                    </a:p>
                    <a:p>
                      <a:pPr algn="ctr"/>
                      <a:r>
                        <a:rPr lang="en-IN" baseline="0" dirty="0"/>
                        <a:t>Accuracy: ±1% </a:t>
                      </a:r>
                      <a:endParaRPr lang="en-IN" dirty="0"/>
                    </a:p>
                  </a:txBody>
                  <a:tcPr/>
                </a:tc>
                <a:extLst>
                  <a:ext uri="{0D108BD9-81ED-4DB2-BD59-A6C34878D82A}">
                    <a16:rowId xmlns:a16="http://schemas.microsoft.com/office/drawing/2014/main" val="10003"/>
                  </a:ext>
                </a:extLst>
              </a:tr>
            </a:tbl>
          </a:graphicData>
        </a:graphic>
      </p:graphicFrame>
      <p:sp>
        <p:nvSpPr>
          <p:cNvPr id="4" name="Date Placeholder 3"/>
          <p:cNvSpPr>
            <a:spLocks noGrp="1"/>
          </p:cNvSpPr>
          <p:nvPr>
            <p:ph type="dt" sz="half" idx="10"/>
          </p:nvPr>
        </p:nvSpPr>
        <p:spPr/>
        <p:txBody>
          <a:bodyPr/>
          <a:lstStyle/>
          <a:p>
            <a:fld id="{AFD804F1-7425-46DA-9BC5-276C3DA7D1E2}" type="datetime1">
              <a:rPr lang="en-US" smtClean="0"/>
              <a:pPr/>
              <a:t>3/2/2021</a:t>
            </a:fld>
            <a:endParaRPr lang="en-US"/>
          </a:p>
        </p:txBody>
      </p:sp>
      <p:sp>
        <p:nvSpPr>
          <p:cNvPr id="5" name="Footer Placeholder 4"/>
          <p:cNvSpPr>
            <a:spLocks noGrp="1"/>
          </p:cNvSpPr>
          <p:nvPr>
            <p:ph type="ftr" sz="quarter" idx="11"/>
          </p:nvPr>
        </p:nvSpPr>
        <p:spPr/>
        <p:txBody>
          <a:bodyPr/>
          <a:lstStyle/>
          <a:p>
            <a:r>
              <a:rPr lang="en-US"/>
              <a:t>SECOND REVIEW</a:t>
            </a:r>
          </a:p>
        </p:txBody>
      </p:sp>
      <p:sp>
        <p:nvSpPr>
          <p:cNvPr id="6" name="Slide Number Placeholder 5"/>
          <p:cNvSpPr>
            <a:spLocks noGrp="1"/>
          </p:cNvSpPr>
          <p:nvPr>
            <p:ph type="sldNum" sz="quarter" idx="12"/>
          </p:nvPr>
        </p:nvSpPr>
        <p:spPr/>
        <p:txBody>
          <a:bodyPr/>
          <a:lstStyle/>
          <a:p>
            <a:fld id="{C0923497-3CC3-4B22-9A2D-8F7C0D4AD249}" type="slidenum">
              <a:rPr lang="en-US" smtClean="0"/>
              <a:pPr/>
              <a:t>12</a:t>
            </a:fld>
            <a:endParaRPr lang="en-US"/>
          </a:p>
        </p:txBody>
      </p:sp>
    </p:spTree>
    <p:extLst>
      <p:ext uri="{BB962C8B-B14F-4D97-AF65-F5344CB8AC3E}">
        <p14:creationId xmlns:p14="http://schemas.microsoft.com/office/powerpoint/2010/main" val="2409595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29600" cy="1143000"/>
          </a:xfrm>
        </p:spPr>
        <p:txBody>
          <a:bodyPr/>
          <a:lstStyle/>
          <a:p>
            <a:r>
              <a:rPr lang="en-IN" b="1"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FUTURE SCOPE</a:t>
            </a:r>
            <a:endParaRPr lang="en-US" dirty="0"/>
          </a:p>
        </p:txBody>
      </p:sp>
      <p:sp>
        <p:nvSpPr>
          <p:cNvPr id="3" name="Content Placeholder 2"/>
          <p:cNvSpPr>
            <a:spLocks noGrp="1"/>
          </p:cNvSpPr>
          <p:nvPr>
            <p:ph idx="1"/>
          </p:nvPr>
        </p:nvSpPr>
        <p:spPr>
          <a:xfrm>
            <a:off x="571472" y="1285860"/>
            <a:ext cx="8072494" cy="4786346"/>
          </a:xfrm>
        </p:spPr>
        <p:txBody>
          <a:bodyPr>
            <a:normAutofit fontScale="77500" lnSpcReduction="20000"/>
          </a:bodyPr>
          <a:lstStyle/>
          <a:p>
            <a:pPr algn="just">
              <a:lnSpc>
                <a:spcPct val="160000"/>
              </a:lnSpc>
            </a:pPr>
            <a:r>
              <a:rPr lang="en-GB" dirty="0"/>
              <a:t>The system can be improved by adding more measuring devices to check miner’s blood pressure and heart rate also.</a:t>
            </a:r>
          </a:p>
          <a:p>
            <a:pPr algn="just">
              <a:lnSpc>
                <a:spcPct val="160000"/>
              </a:lnSpc>
            </a:pPr>
            <a:r>
              <a:rPr lang="en-GB" dirty="0"/>
              <a:t>To update GPS location and sensor data which enables easy tracking and providing oxygen supplements when necessary.</a:t>
            </a:r>
          </a:p>
          <a:p>
            <a:pPr algn="just">
              <a:lnSpc>
                <a:spcPct val="160000"/>
              </a:lnSpc>
            </a:pPr>
            <a:r>
              <a:rPr lang="en-GB" dirty="0"/>
              <a:t>The database can also be created which monitors the sensor modules continuously. </a:t>
            </a:r>
          </a:p>
          <a:p>
            <a:endParaRPr lang="en-US" dirty="0"/>
          </a:p>
        </p:txBody>
      </p:sp>
      <p:sp>
        <p:nvSpPr>
          <p:cNvPr id="4" name="Date Placeholder 3"/>
          <p:cNvSpPr>
            <a:spLocks noGrp="1"/>
          </p:cNvSpPr>
          <p:nvPr>
            <p:ph type="dt" sz="half" idx="10"/>
          </p:nvPr>
        </p:nvSpPr>
        <p:spPr/>
        <p:txBody>
          <a:bodyPr/>
          <a:lstStyle/>
          <a:p>
            <a:fld id="{81DE5DD9-ECA2-42F5-93CF-6AC5726D8601}" type="datetime1">
              <a:rPr lang="en-US" smtClean="0"/>
              <a:pPr/>
              <a:t>3/2/2021</a:t>
            </a:fld>
            <a:endParaRPr lang="en-US"/>
          </a:p>
        </p:txBody>
      </p:sp>
      <p:sp>
        <p:nvSpPr>
          <p:cNvPr id="5" name="Slide Number Placeholder 4"/>
          <p:cNvSpPr>
            <a:spLocks noGrp="1"/>
          </p:cNvSpPr>
          <p:nvPr>
            <p:ph type="sldNum" sz="quarter" idx="12"/>
          </p:nvPr>
        </p:nvSpPr>
        <p:spPr/>
        <p:txBody>
          <a:bodyPr/>
          <a:lstStyle/>
          <a:p>
            <a:fld id="{C0923497-3CC3-4B22-9A2D-8F7C0D4AD249}" type="slidenum">
              <a:rPr lang="en-US" smtClean="0"/>
              <a:pPr/>
              <a:t>13</a:t>
            </a:fld>
            <a:endParaRPr lang="en-US"/>
          </a:p>
        </p:txBody>
      </p:sp>
      <p:sp>
        <p:nvSpPr>
          <p:cNvPr id="6" name="Footer Placeholder 5"/>
          <p:cNvSpPr>
            <a:spLocks noGrp="1"/>
          </p:cNvSpPr>
          <p:nvPr>
            <p:ph type="ftr" sz="quarter" idx="11"/>
          </p:nvPr>
        </p:nvSpPr>
        <p:spPr/>
        <p:txBody>
          <a:bodyPr/>
          <a:lstStyle/>
          <a:p>
            <a:r>
              <a:rPr lang="en-US"/>
              <a:t>SECOND REVIEW</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647137"/>
            <a:ext cx="7886700" cy="882561"/>
          </a:xfrm>
        </p:spPr>
        <p:txBody>
          <a:bodyPr/>
          <a:lstStyle/>
          <a:p>
            <a:r>
              <a:rPr lang="en-IN" b="1" dirty="0">
                <a:ln w="0"/>
                <a:solidFill>
                  <a:schemeClr val="accent1"/>
                </a:solidFill>
                <a:effectLst>
                  <a:outerShdw blurRad="38100" dist="25400" dir="5400000" algn="ctr" rotWithShape="0">
                    <a:srgbClr val="6E747A">
                      <a:alpha val="43000"/>
                    </a:srgbClr>
                  </a:outerShdw>
                  <a:reflection blurRad="6350" stA="55000" endA="300" endPos="45500" dir="5400000" sy="-100000" algn="bl" rotWithShape="0"/>
                </a:effectLst>
              </a:rPr>
              <a:t>TIMELINE OF THE PROJECT</a:t>
            </a:r>
            <a:endParaRPr lang="en-IN" dirty="0"/>
          </a:p>
        </p:txBody>
      </p:sp>
      <p:sp>
        <p:nvSpPr>
          <p:cNvPr id="6" name="Content Placeholder 5"/>
          <p:cNvSpPr>
            <a:spLocks noGrp="1"/>
          </p:cNvSpPr>
          <p:nvPr>
            <p:ph idx="1"/>
          </p:nvPr>
        </p:nvSpPr>
        <p:spPr/>
        <p:txBody>
          <a:bodyPr/>
          <a:lstStyle/>
          <a:p>
            <a:pPr lvl="0"/>
            <a:endParaRPr lang="en-IN" dirty="0"/>
          </a:p>
          <a:p>
            <a:pPr lvl="0"/>
            <a:endParaRPr lang="en-IN" dirty="0"/>
          </a:p>
          <a:p>
            <a:pPr lvl="0"/>
            <a:endParaRPr lang="en-IN" dirty="0"/>
          </a:p>
        </p:txBody>
      </p:sp>
      <p:graphicFrame>
        <p:nvGraphicFramePr>
          <p:cNvPr id="8" name="Table 7"/>
          <p:cNvGraphicFramePr>
            <a:graphicFrameLocks noGrp="1"/>
          </p:cNvGraphicFramePr>
          <p:nvPr>
            <p:extLst>
              <p:ext uri="{D42A27DB-BD31-4B8C-83A1-F6EECF244321}">
                <p14:modId xmlns:p14="http://schemas.microsoft.com/office/powerpoint/2010/main" val="1789120108"/>
              </p:ext>
            </p:extLst>
          </p:nvPr>
        </p:nvGraphicFramePr>
        <p:xfrm>
          <a:off x="1697050" y="1825621"/>
          <a:ext cx="6303974" cy="3794530"/>
        </p:xfrm>
        <a:graphic>
          <a:graphicData uri="http://schemas.openxmlformats.org/drawingml/2006/table">
            <a:tbl>
              <a:tblPr firstRow="1" bandRow="1">
                <a:tableStyleId>{E8B1032C-EA38-4F05-BA0D-38AFFFC7BED3}</a:tableStyleId>
              </a:tblPr>
              <a:tblGrid>
                <a:gridCol w="2200815">
                  <a:extLst>
                    <a:ext uri="{9D8B030D-6E8A-4147-A177-3AD203B41FA5}">
                      <a16:colId xmlns:a16="http://schemas.microsoft.com/office/drawing/2014/main" val="20000"/>
                    </a:ext>
                  </a:extLst>
                </a:gridCol>
                <a:gridCol w="4103159">
                  <a:extLst>
                    <a:ext uri="{9D8B030D-6E8A-4147-A177-3AD203B41FA5}">
                      <a16:colId xmlns:a16="http://schemas.microsoft.com/office/drawing/2014/main" val="20001"/>
                    </a:ext>
                  </a:extLst>
                </a:gridCol>
              </a:tblGrid>
              <a:tr h="867203">
                <a:tc>
                  <a:txBody>
                    <a:bodyPr/>
                    <a:lstStyle/>
                    <a:p>
                      <a:pPr algn="ctr"/>
                      <a:endParaRPr lang="en-IN" dirty="0"/>
                    </a:p>
                    <a:p>
                      <a:pPr algn="ctr"/>
                      <a:r>
                        <a:rPr lang="en-IN" dirty="0"/>
                        <a:t>MONTH</a:t>
                      </a:r>
                      <a:endParaRPr lang="en-IN" b="1" dirty="0"/>
                    </a:p>
                  </a:txBody>
                  <a:tcPr marL="68580" marR="68580"/>
                </a:tc>
                <a:tc>
                  <a:txBody>
                    <a:bodyPr/>
                    <a:lstStyle/>
                    <a:p>
                      <a:pPr algn="ctr"/>
                      <a:endParaRPr lang="en-IN" dirty="0"/>
                    </a:p>
                    <a:p>
                      <a:pPr algn="ctr"/>
                      <a:r>
                        <a:rPr lang="en-IN" dirty="0"/>
                        <a:t>WORK</a:t>
                      </a:r>
                      <a:endParaRPr lang="en-IN" b="1" dirty="0"/>
                    </a:p>
                  </a:txBody>
                  <a:tcPr marL="68580" marR="68580"/>
                </a:tc>
                <a:extLst>
                  <a:ext uri="{0D108BD9-81ED-4DB2-BD59-A6C34878D82A}">
                    <a16:rowId xmlns:a16="http://schemas.microsoft.com/office/drawing/2014/main" val="10000"/>
                  </a:ext>
                </a:extLst>
              </a:tr>
              <a:tr h="967015">
                <a:tc>
                  <a:txBody>
                    <a:bodyPr/>
                    <a:lstStyle/>
                    <a:p>
                      <a:pPr algn="ctr"/>
                      <a:endParaRPr lang="en-IN" dirty="0"/>
                    </a:p>
                    <a:p>
                      <a:pPr algn="ctr"/>
                      <a:r>
                        <a:rPr lang="en-IN" dirty="0"/>
                        <a:t>January</a:t>
                      </a:r>
                    </a:p>
                  </a:txBody>
                  <a:tcPr marL="68580" marR="68580"/>
                </a:tc>
                <a:tc>
                  <a:txBody>
                    <a:bodyPr/>
                    <a:lstStyle/>
                    <a:p>
                      <a:pPr marL="285750" indent="-285750" algn="just">
                        <a:lnSpc>
                          <a:spcPct val="150000"/>
                        </a:lnSpc>
                        <a:buFont typeface="Arial" panose="020B0604020202020204" pitchFamily="34" charset="0"/>
                        <a:buChar char="•"/>
                      </a:pPr>
                      <a:r>
                        <a:rPr lang="en-IN" sz="1800" dirty="0"/>
                        <a:t>Topic identification</a:t>
                      </a:r>
                    </a:p>
                    <a:p>
                      <a:pPr marL="285750" indent="-285750" algn="just">
                        <a:lnSpc>
                          <a:spcPct val="150000"/>
                        </a:lnSpc>
                        <a:buFont typeface="Arial" panose="020B0604020202020204" pitchFamily="34" charset="0"/>
                        <a:buChar char="•"/>
                      </a:pPr>
                      <a:r>
                        <a:rPr lang="en-IN" sz="1800" dirty="0"/>
                        <a:t>Literature survey</a:t>
                      </a:r>
                    </a:p>
                  </a:txBody>
                  <a:tcPr marL="68580" marR="68580"/>
                </a:tc>
                <a:extLst>
                  <a:ext uri="{0D108BD9-81ED-4DB2-BD59-A6C34878D82A}">
                    <a16:rowId xmlns:a16="http://schemas.microsoft.com/office/drawing/2014/main" val="10001"/>
                  </a:ext>
                </a:extLst>
              </a:tr>
              <a:tr h="993297">
                <a:tc>
                  <a:txBody>
                    <a:bodyPr/>
                    <a:lstStyle/>
                    <a:p>
                      <a:pPr algn="ctr"/>
                      <a:endParaRPr lang="en-IN" dirty="0"/>
                    </a:p>
                    <a:p>
                      <a:pPr algn="ctr"/>
                      <a:r>
                        <a:rPr lang="en-IN" dirty="0"/>
                        <a:t>February</a:t>
                      </a:r>
                    </a:p>
                  </a:txBody>
                  <a:tcPr marL="68580" marR="68580"/>
                </a:tc>
                <a:tc>
                  <a:txBody>
                    <a:bodyPr/>
                    <a:lstStyle/>
                    <a:p>
                      <a:pPr marL="285750" indent="-285750" algn="just">
                        <a:lnSpc>
                          <a:spcPct val="150000"/>
                        </a:lnSpc>
                        <a:buFont typeface="Arial" panose="020B0604020202020204" pitchFamily="34" charset="0"/>
                        <a:buChar char="•"/>
                      </a:pPr>
                      <a:r>
                        <a:rPr lang="en-IN" sz="1800" dirty="0"/>
                        <a:t>Selection</a:t>
                      </a:r>
                      <a:r>
                        <a:rPr lang="en-IN" sz="1800" baseline="0" dirty="0"/>
                        <a:t> </a:t>
                      </a:r>
                      <a:r>
                        <a:rPr lang="en-IN" sz="1800" dirty="0"/>
                        <a:t>of hardware components</a:t>
                      </a:r>
                    </a:p>
                    <a:p>
                      <a:pPr marL="285750" indent="-285750" algn="just">
                        <a:lnSpc>
                          <a:spcPct val="150000"/>
                        </a:lnSpc>
                        <a:buFont typeface="Arial" panose="020B0604020202020204" pitchFamily="34" charset="0"/>
                        <a:buChar char="•"/>
                      </a:pPr>
                      <a:r>
                        <a:rPr lang="en-IN" sz="1800" dirty="0"/>
                        <a:t>Software</a:t>
                      </a:r>
                      <a:r>
                        <a:rPr lang="en-IN" sz="1800" baseline="0" dirty="0"/>
                        <a:t> simulation</a:t>
                      </a:r>
                      <a:endParaRPr lang="en-IN" sz="1800" dirty="0"/>
                    </a:p>
                  </a:txBody>
                  <a:tcPr marL="68580" marR="68580"/>
                </a:tc>
                <a:extLst>
                  <a:ext uri="{0D108BD9-81ED-4DB2-BD59-A6C34878D82A}">
                    <a16:rowId xmlns:a16="http://schemas.microsoft.com/office/drawing/2014/main" val="10002"/>
                  </a:ext>
                </a:extLst>
              </a:tr>
              <a:tr h="967015">
                <a:tc>
                  <a:txBody>
                    <a:bodyPr/>
                    <a:lstStyle/>
                    <a:p>
                      <a:pPr algn="ctr"/>
                      <a:endParaRPr lang="en-IN" dirty="0"/>
                    </a:p>
                    <a:p>
                      <a:pPr algn="ctr"/>
                      <a:r>
                        <a:rPr lang="en-IN" dirty="0"/>
                        <a:t>March</a:t>
                      </a:r>
                    </a:p>
                  </a:txBody>
                  <a:tcPr marL="68580" marR="68580"/>
                </a:tc>
                <a:tc>
                  <a:txBody>
                    <a:bodyPr/>
                    <a:lstStyle/>
                    <a:p>
                      <a:pPr marL="285750" marR="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IN" sz="1800" dirty="0"/>
                        <a:t>Hardware implementation</a:t>
                      </a:r>
                    </a:p>
                    <a:p>
                      <a:pPr marL="285750" indent="-285750" algn="just">
                        <a:lnSpc>
                          <a:spcPct val="150000"/>
                        </a:lnSpc>
                        <a:buFont typeface="Arial" panose="020B0604020202020204" pitchFamily="34" charset="0"/>
                        <a:buChar char="•"/>
                      </a:pPr>
                      <a:r>
                        <a:rPr lang="en-IN" sz="1800" dirty="0"/>
                        <a:t>Project</a:t>
                      </a:r>
                      <a:r>
                        <a:rPr lang="en-IN" sz="1800" baseline="0" dirty="0"/>
                        <a:t> report work</a:t>
                      </a:r>
                      <a:endParaRPr lang="en-IN" sz="1800" dirty="0"/>
                    </a:p>
                  </a:txBody>
                  <a:tcPr marL="68580" marR="68580"/>
                </a:tc>
                <a:extLst>
                  <a:ext uri="{0D108BD9-81ED-4DB2-BD59-A6C34878D82A}">
                    <a16:rowId xmlns:a16="http://schemas.microsoft.com/office/drawing/2014/main" val="10003"/>
                  </a:ext>
                </a:extLst>
              </a:tr>
            </a:tbl>
          </a:graphicData>
        </a:graphic>
      </p:graphicFrame>
      <p:sp>
        <p:nvSpPr>
          <p:cNvPr id="5" name="Date Placeholder 4"/>
          <p:cNvSpPr>
            <a:spLocks noGrp="1"/>
          </p:cNvSpPr>
          <p:nvPr>
            <p:ph type="dt" sz="half" idx="10"/>
          </p:nvPr>
        </p:nvSpPr>
        <p:spPr/>
        <p:txBody>
          <a:bodyPr/>
          <a:lstStyle/>
          <a:p>
            <a:fld id="{BC3A8A82-5FD6-46CB-9365-65418403595C}" type="datetime1">
              <a:rPr lang="en-US" smtClean="0"/>
              <a:pPr/>
              <a:t>3/2/2021</a:t>
            </a:fld>
            <a:endParaRPr lang="en-US"/>
          </a:p>
        </p:txBody>
      </p:sp>
      <p:sp>
        <p:nvSpPr>
          <p:cNvPr id="7" name="Slide Number Placeholder 6"/>
          <p:cNvSpPr>
            <a:spLocks noGrp="1"/>
          </p:cNvSpPr>
          <p:nvPr>
            <p:ph type="sldNum" sz="quarter" idx="12"/>
          </p:nvPr>
        </p:nvSpPr>
        <p:spPr/>
        <p:txBody>
          <a:bodyPr/>
          <a:lstStyle/>
          <a:p>
            <a:fld id="{C0923497-3CC3-4B22-9A2D-8F7C0D4AD249}" type="slidenum">
              <a:rPr lang="en-US" smtClean="0"/>
              <a:pPr/>
              <a:t>14</a:t>
            </a:fld>
            <a:endParaRPr lang="en-US"/>
          </a:p>
        </p:txBody>
      </p:sp>
      <p:sp>
        <p:nvSpPr>
          <p:cNvPr id="9" name="Footer Placeholder 8"/>
          <p:cNvSpPr>
            <a:spLocks noGrp="1"/>
          </p:cNvSpPr>
          <p:nvPr>
            <p:ph type="ftr" sz="quarter" idx="11"/>
          </p:nvPr>
        </p:nvSpPr>
        <p:spPr/>
        <p:txBody>
          <a:bodyPr/>
          <a:lstStyle/>
          <a:p>
            <a:r>
              <a:rPr lang="en-US"/>
              <a:t>SECOND REVIEW</a:t>
            </a:r>
          </a:p>
        </p:txBody>
      </p:sp>
    </p:spTree>
    <p:extLst>
      <p:ext uri="{BB962C8B-B14F-4D97-AF65-F5344CB8AC3E}">
        <p14:creationId xmlns:p14="http://schemas.microsoft.com/office/powerpoint/2010/main" val="3847326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964" y="365126"/>
            <a:ext cx="8633389" cy="797102"/>
          </a:xfrm>
        </p:spPr>
        <p:txBody>
          <a:bodyPr/>
          <a:lstStyle/>
          <a:p>
            <a:pPr algn="ctr"/>
            <a:r>
              <a:rPr lang="en-IN" b="1" cap="all"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REFERENCES</a:t>
            </a:r>
            <a:endParaRPr lang="en-IN" dirty="0"/>
          </a:p>
        </p:txBody>
      </p:sp>
      <p:sp>
        <p:nvSpPr>
          <p:cNvPr id="3" name="Content Placeholder 2"/>
          <p:cNvSpPr>
            <a:spLocks noGrp="1"/>
          </p:cNvSpPr>
          <p:nvPr>
            <p:ph idx="1"/>
          </p:nvPr>
        </p:nvSpPr>
        <p:spPr>
          <a:xfrm>
            <a:off x="249965" y="1162229"/>
            <a:ext cx="8608315" cy="5267167"/>
          </a:xfrm>
        </p:spPr>
        <p:txBody>
          <a:bodyPr>
            <a:normAutofit/>
          </a:bodyPr>
          <a:lstStyle/>
          <a:p>
            <a:pPr marL="457200" lvl="0" indent="-457200" algn="just">
              <a:lnSpc>
                <a:spcPct val="100000"/>
              </a:lnSpc>
              <a:buAutoNum type="arabicPeriod"/>
            </a:pPr>
            <a:r>
              <a:rPr lang="en-IN" sz="2000" dirty="0" err="1"/>
              <a:t>T.Pathan</a:t>
            </a:r>
            <a:r>
              <a:rPr lang="en-IN" sz="2000" dirty="0"/>
              <a:t>, Puja G. </a:t>
            </a:r>
            <a:r>
              <a:rPr lang="en-IN" sz="2000" dirty="0" err="1"/>
              <a:t>Panchbuddhe</a:t>
            </a:r>
            <a:r>
              <a:rPr lang="en-IN" sz="2000" dirty="0"/>
              <a:t>, “Microcontroller based Smart Helmet for Coal Miners Safety”, International Journal for Research in Applied Science and Engineering Technology, Vol.06, Issue </a:t>
            </a:r>
            <a:r>
              <a:rPr lang="en-IN" sz="2000" dirty="0" err="1"/>
              <a:t>No.IV</a:t>
            </a:r>
            <a:r>
              <a:rPr lang="en-IN" sz="2000" dirty="0"/>
              <a:t>, Apr 2018.</a:t>
            </a:r>
          </a:p>
          <a:p>
            <a:pPr marL="457200" indent="-457200" algn="just">
              <a:lnSpc>
                <a:spcPct val="100000"/>
              </a:lnSpc>
              <a:buFont typeface="Arial" panose="020B0604020202020204" pitchFamily="34" charset="0"/>
              <a:buAutoNum type="arabicPeriod"/>
            </a:pPr>
            <a:r>
              <a:rPr lang="en-IN" sz="2000" dirty="0"/>
              <a:t>Puja G. </a:t>
            </a:r>
            <a:r>
              <a:rPr lang="en-IN" sz="2000" dirty="0" err="1"/>
              <a:t>Panchbuddhe</a:t>
            </a:r>
            <a:r>
              <a:rPr lang="en-IN" sz="2000" dirty="0"/>
              <a:t>, Assistant </a:t>
            </a:r>
            <a:r>
              <a:rPr lang="en-IN" sz="2000" dirty="0" err="1"/>
              <a:t>Prof.</a:t>
            </a:r>
            <a:r>
              <a:rPr lang="en-IN" sz="2000" baseline="0" dirty="0"/>
              <a:t> T. </a:t>
            </a:r>
            <a:r>
              <a:rPr lang="en-IN" sz="2000" baseline="0" dirty="0" err="1"/>
              <a:t>Pathan</a:t>
            </a:r>
            <a:r>
              <a:rPr lang="en-IN" sz="2000" baseline="0" dirty="0"/>
              <a:t>, “A Microcontroller based smart helmet for coal miners for air quality and hazardous event detection”, The Journal of the Southern African Institute of Mining and Metallurgy, Vol.04, Issue No.3, Feb 2018.</a:t>
            </a:r>
            <a:endParaRPr lang="en-IN" sz="2000" dirty="0"/>
          </a:p>
          <a:p>
            <a:pPr marL="457200" indent="-457200" algn="just">
              <a:lnSpc>
                <a:spcPct val="100000"/>
              </a:lnSpc>
              <a:buFont typeface="Arial" panose="020B0604020202020204" pitchFamily="34" charset="0"/>
              <a:buAutoNum type="arabicPeriod"/>
            </a:pPr>
            <a:r>
              <a:rPr lang="en-IN" sz="2000" dirty="0" err="1"/>
              <a:t>S.R.Deokar</a:t>
            </a:r>
            <a:r>
              <a:rPr lang="en-IN" sz="2000" dirty="0"/>
              <a:t>,</a:t>
            </a:r>
            <a:r>
              <a:rPr lang="en-IN" sz="2000" baseline="0" dirty="0"/>
              <a:t> </a:t>
            </a:r>
            <a:r>
              <a:rPr lang="en-IN" sz="2000" baseline="0" dirty="0" err="1"/>
              <a:t>V.M.Kulkarni</a:t>
            </a:r>
            <a:r>
              <a:rPr lang="en-IN" sz="2000" baseline="0" dirty="0"/>
              <a:t>, </a:t>
            </a:r>
            <a:r>
              <a:rPr lang="en-IN" sz="2000" baseline="0" dirty="0" err="1"/>
              <a:t>J.S.Wakode</a:t>
            </a:r>
            <a:r>
              <a:rPr lang="en-IN" sz="2000" baseline="0" dirty="0"/>
              <a:t>, “Smart Helmet for Coal Mines Safety Monitoring and Alerting”, International Journal of Advanced Research in Computer and Communication Engineering, Vol.06, Issue No.7, Jul 2017.</a:t>
            </a:r>
            <a:endParaRPr lang="en-IN" sz="2000" dirty="0"/>
          </a:p>
          <a:p>
            <a:pPr marL="457200" indent="-457200" algn="just">
              <a:lnSpc>
                <a:spcPct val="100000"/>
              </a:lnSpc>
              <a:buFont typeface="Arial" panose="020B0604020202020204" pitchFamily="34" charset="0"/>
              <a:buAutoNum type="arabicPeriod"/>
            </a:pPr>
            <a:r>
              <a:rPr lang="en-IN" sz="2000" dirty="0" err="1"/>
              <a:t>A.Dhanalakshmi</a:t>
            </a:r>
            <a:r>
              <a:rPr lang="en-IN" sz="2000" dirty="0"/>
              <a:t>,</a:t>
            </a:r>
            <a:r>
              <a:rPr lang="en-IN" sz="2000" baseline="0" dirty="0"/>
              <a:t> </a:t>
            </a:r>
            <a:r>
              <a:rPr lang="en-IN" sz="2000" baseline="0" dirty="0" err="1"/>
              <a:t>P.Lathapriya</a:t>
            </a:r>
            <a:r>
              <a:rPr lang="en-IN" sz="2000" baseline="0" dirty="0"/>
              <a:t>, </a:t>
            </a:r>
            <a:r>
              <a:rPr lang="en-IN" sz="2000" baseline="0" dirty="0" err="1"/>
              <a:t>K.Divya</a:t>
            </a:r>
            <a:r>
              <a:rPr lang="en-IN" sz="2000" baseline="0" dirty="0"/>
              <a:t>, “A Smart Helmet for improving safety in mining industry”, International Journal of Innovative Science and Research Technology, Vol.02, Issue No.3, Mar 2017. </a:t>
            </a:r>
          </a:p>
          <a:p>
            <a:pPr marL="457200" indent="-457200" algn="just">
              <a:lnSpc>
                <a:spcPct val="100000"/>
              </a:lnSpc>
              <a:buFont typeface="Arial" panose="020B0604020202020204" pitchFamily="34" charset="0"/>
              <a:buAutoNum type="arabicPeriod"/>
            </a:pPr>
            <a:r>
              <a:rPr lang="en-IN" sz="2000" dirty="0"/>
              <a:t>Sunil </a:t>
            </a:r>
            <a:r>
              <a:rPr lang="en-IN" sz="2000" dirty="0" err="1"/>
              <a:t>E.Waghmare</a:t>
            </a:r>
            <a:r>
              <a:rPr lang="en-IN" sz="2000" dirty="0"/>
              <a:t>, Ashish </a:t>
            </a:r>
            <a:r>
              <a:rPr lang="en-IN" sz="2000" dirty="0" err="1"/>
              <a:t>Manusmare</a:t>
            </a:r>
            <a:r>
              <a:rPr lang="en-IN" sz="2000" dirty="0"/>
              <a:t>, </a:t>
            </a:r>
            <a:r>
              <a:rPr lang="en-IN" sz="2000" dirty="0" err="1"/>
              <a:t>Prof.</a:t>
            </a:r>
            <a:r>
              <a:rPr lang="en-IN" sz="2000" dirty="0"/>
              <a:t> Vijay Roy, “Microcontroller based Smart Helmet for Coal Miners Safety”, International Journal of Science, Engineering and Technology Research, Vol.06, Issue No.8, Aug 2017.</a:t>
            </a:r>
          </a:p>
        </p:txBody>
      </p:sp>
      <p:sp>
        <p:nvSpPr>
          <p:cNvPr id="4" name="Date Placeholder 3"/>
          <p:cNvSpPr>
            <a:spLocks noGrp="1"/>
          </p:cNvSpPr>
          <p:nvPr>
            <p:ph type="dt" sz="half" idx="10"/>
          </p:nvPr>
        </p:nvSpPr>
        <p:spPr/>
        <p:txBody>
          <a:bodyPr/>
          <a:lstStyle/>
          <a:p>
            <a:fld id="{5EE4CF95-2111-4198-B696-84EF9E68129B}" type="datetime1">
              <a:rPr lang="en-US" smtClean="0"/>
              <a:pPr/>
              <a:t>3/2/2021</a:t>
            </a:fld>
            <a:endParaRPr lang="en-US"/>
          </a:p>
        </p:txBody>
      </p:sp>
      <p:sp>
        <p:nvSpPr>
          <p:cNvPr id="5" name="Slide Number Placeholder 4"/>
          <p:cNvSpPr>
            <a:spLocks noGrp="1"/>
          </p:cNvSpPr>
          <p:nvPr>
            <p:ph type="sldNum" sz="quarter" idx="12"/>
          </p:nvPr>
        </p:nvSpPr>
        <p:spPr/>
        <p:txBody>
          <a:bodyPr/>
          <a:lstStyle/>
          <a:p>
            <a:fld id="{C0923497-3CC3-4B22-9A2D-8F7C0D4AD249}" type="slidenum">
              <a:rPr lang="en-US" smtClean="0"/>
              <a:pPr/>
              <a:t>15</a:t>
            </a:fld>
            <a:endParaRPr lang="en-US"/>
          </a:p>
        </p:txBody>
      </p:sp>
      <p:sp>
        <p:nvSpPr>
          <p:cNvPr id="6" name="Footer Placeholder 5"/>
          <p:cNvSpPr>
            <a:spLocks noGrp="1"/>
          </p:cNvSpPr>
          <p:nvPr>
            <p:ph type="ftr" sz="quarter" idx="11"/>
          </p:nvPr>
        </p:nvSpPr>
        <p:spPr/>
        <p:txBody>
          <a:bodyPr/>
          <a:lstStyle/>
          <a:p>
            <a:r>
              <a:rPr lang="en-US"/>
              <a:t>SECOND REVIEW</a:t>
            </a:r>
          </a:p>
        </p:txBody>
      </p:sp>
    </p:spTree>
    <p:extLst>
      <p:ext uri="{BB962C8B-B14F-4D97-AF65-F5344CB8AC3E}">
        <p14:creationId xmlns:p14="http://schemas.microsoft.com/office/powerpoint/2010/main" val="30432925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56792"/>
            <a:ext cx="8229600" cy="3489251"/>
          </a:xfrm>
        </p:spPr>
        <p:txBody>
          <a:bodyPr/>
          <a:lstStyle/>
          <a:p>
            <a:pPr marL="0" indent="0">
              <a:buNone/>
            </a:pPr>
            <a:endParaRPr lang="en-IN" dirty="0"/>
          </a:p>
          <a:p>
            <a:pPr marL="0" indent="0">
              <a:buNone/>
            </a:pPr>
            <a:endParaRPr lang="en-IN" dirty="0"/>
          </a:p>
          <a:p>
            <a:pPr marL="0" indent="0" algn="ctr">
              <a:buNone/>
            </a:pPr>
            <a:r>
              <a:rPr lang="en-IN" sz="54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a:t>
            </a:r>
          </a:p>
        </p:txBody>
      </p:sp>
      <p:sp>
        <p:nvSpPr>
          <p:cNvPr id="4" name="Date Placeholder 3"/>
          <p:cNvSpPr>
            <a:spLocks noGrp="1"/>
          </p:cNvSpPr>
          <p:nvPr>
            <p:ph type="dt" sz="half" idx="10"/>
          </p:nvPr>
        </p:nvSpPr>
        <p:spPr/>
        <p:txBody>
          <a:bodyPr/>
          <a:lstStyle/>
          <a:p>
            <a:fld id="{FA57A1F4-6729-45ED-8DD3-3D4B1A2E96BA}" type="datetime1">
              <a:rPr lang="en-US" smtClean="0"/>
              <a:pPr/>
              <a:t>3/2/2021</a:t>
            </a:fld>
            <a:endParaRPr lang="en-US"/>
          </a:p>
        </p:txBody>
      </p:sp>
      <p:sp>
        <p:nvSpPr>
          <p:cNvPr id="5" name="Footer Placeholder 4"/>
          <p:cNvSpPr>
            <a:spLocks noGrp="1"/>
          </p:cNvSpPr>
          <p:nvPr>
            <p:ph type="ftr" sz="quarter" idx="11"/>
          </p:nvPr>
        </p:nvSpPr>
        <p:spPr/>
        <p:txBody>
          <a:bodyPr/>
          <a:lstStyle/>
          <a:p>
            <a:r>
              <a:rPr lang="en-US"/>
              <a:t>SECOND REVIEW</a:t>
            </a:r>
          </a:p>
        </p:txBody>
      </p:sp>
      <p:sp>
        <p:nvSpPr>
          <p:cNvPr id="6" name="Slide Number Placeholder 5"/>
          <p:cNvSpPr>
            <a:spLocks noGrp="1"/>
          </p:cNvSpPr>
          <p:nvPr>
            <p:ph type="sldNum" sz="quarter" idx="12"/>
          </p:nvPr>
        </p:nvSpPr>
        <p:spPr/>
        <p:txBody>
          <a:bodyPr/>
          <a:lstStyle/>
          <a:p>
            <a:fld id="{BCC56897-251F-476B-BB5F-3B68C1FD500D}" type="slidenum">
              <a:rPr lang="en-US" smtClean="0"/>
              <a:pPr/>
              <a:t>16</a:t>
            </a:fld>
            <a:endParaRPr lang="en-US"/>
          </a:p>
        </p:txBody>
      </p:sp>
    </p:spTree>
    <p:extLst>
      <p:ext uri="{BB962C8B-B14F-4D97-AF65-F5344CB8AC3E}">
        <p14:creationId xmlns:p14="http://schemas.microsoft.com/office/powerpoint/2010/main" val="3353743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OVERVIEW</a:t>
            </a:r>
            <a:endParaRPr lang="en-US" dirty="0"/>
          </a:p>
        </p:txBody>
      </p:sp>
      <p:sp>
        <p:nvSpPr>
          <p:cNvPr id="3" name="Content Placeholder 2"/>
          <p:cNvSpPr>
            <a:spLocks noGrp="1"/>
          </p:cNvSpPr>
          <p:nvPr>
            <p:ph idx="1"/>
          </p:nvPr>
        </p:nvSpPr>
        <p:spPr>
          <a:xfrm>
            <a:off x="500034" y="1643050"/>
            <a:ext cx="8286808" cy="4357718"/>
          </a:xfrm>
        </p:spPr>
        <p:txBody>
          <a:bodyPr>
            <a:normAutofit fontScale="85000" lnSpcReduction="20000"/>
          </a:bodyPr>
          <a:lstStyle/>
          <a:p>
            <a:pPr algn="just"/>
            <a:r>
              <a:rPr lang="en-IN" dirty="0">
                <a:solidFill>
                  <a:schemeClr val="tx1"/>
                </a:solidFill>
              </a:rPr>
              <a:t>Problem Statement</a:t>
            </a:r>
          </a:p>
          <a:p>
            <a:pPr algn="just"/>
            <a:r>
              <a:rPr lang="en-IN" dirty="0">
                <a:solidFill>
                  <a:schemeClr val="tx1"/>
                </a:solidFill>
              </a:rPr>
              <a:t>Objective</a:t>
            </a:r>
          </a:p>
          <a:p>
            <a:pPr algn="just"/>
            <a:r>
              <a:rPr lang="en-IN" dirty="0">
                <a:solidFill>
                  <a:schemeClr val="tx1"/>
                </a:solidFill>
              </a:rPr>
              <a:t>Need for current study</a:t>
            </a:r>
          </a:p>
          <a:p>
            <a:pPr algn="just"/>
            <a:r>
              <a:rPr lang="en-IN" dirty="0">
                <a:solidFill>
                  <a:schemeClr val="tx1"/>
                </a:solidFill>
              </a:rPr>
              <a:t>Literature survey</a:t>
            </a:r>
          </a:p>
          <a:p>
            <a:pPr algn="just"/>
            <a:r>
              <a:rPr lang="en-IN" dirty="0"/>
              <a:t>Block diagram</a:t>
            </a:r>
          </a:p>
          <a:p>
            <a:pPr algn="just"/>
            <a:r>
              <a:rPr lang="en-IN" dirty="0"/>
              <a:t>Software implementation</a:t>
            </a:r>
          </a:p>
          <a:p>
            <a:pPr algn="just"/>
            <a:r>
              <a:rPr lang="en-IN" dirty="0">
                <a:solidFill>
                  <a:schemeClr val="tx1"/>
                </a:solidFill>
              </a:rPr>
              <a:t>Sensor specifications</a:t>
            </a:r>
          </a:p>
          <a:p>
            <a:pPr algn="just"/>
            <a:r>
              <a:rPr lang="en-IN" dirty="0">
                <a:solidFill>
                  <a:schemeClr val="tx1"/>
                </a:solidFill>
              </a:rPr>
              <a:t>Future Scope</a:t>
            </a:r>
          </a:p>
          <a:p>
            <a:pPr algn="just"/>
            <a:r>
              <a:rPr lang="en-IN" dirty="0">
                <a:solidFill>
                  <a:schemeClr val="tx1"/>
                </a:solidFill>
              </a:rPr>
              <a:t>Timeline of the project</a:t>
            </a:r>
          </a:p>
          <a:p>
            <a:pPr algn="just"/>
            <a:r>
              <a:rPr lang="en-IN" dirty="0">
                <a:solidFill>
                  <a:schemeClr val="tx1"/>
                </a:solidFill>
              </a:rPr>
              <a:t>References</a:t>
            </a:r>
          </a:p>
          <a:p>
            <a:pPr>
              <a:buNone/>
            </a:pPr>
            <a:endParaRPr lang="en-US" dirty="0"/>
          </a:p>
        </p:txBody>
      </p:sp>
      <p:sp>
        <p:nvSpPr>
          <p:cNvPr id="4" name="Date Placeholder 3"/>
          <p:cNvSpPr>
            <a:spLocks noGrp="1"/>
          </p:cNvSpPr>
          <p:nvPr>
            <p:ph type="dt" sz="half" idx="10"/>
          </p:nvPr>
        </p:nvSpPr>
        <p:spPr/>
        <p:txBody>
          <a:bodyPr/>
          <a:lstStyle/>
          <a:p>
            <a:fld id="{4D8FC4A3-8D55-4EA3-8DBB-CA49D8E9A706}" type="datetime1">
              <a:rPr lang="en-US" smtClean="0"/>
              <a:pPr/>
              <a:t>3/2/2021</a:t>
            </a:fld>
            <a:endParaRPr lang="en-US"/>
          </a:p>
        </p:txBody>
      </p:sp>
      <p:sp>
        <p:nvSpPr>
          <p:cNvPr id="5" name="Slide Number Placeholder 4"/>
          <p:cNvSpPr>
            <a:spLocks noGrp="1"/>
          </p:cNvSpPr>
          <p:nvPr>
            <p:ph type="sldNum" sz="quarter" idx="12"/>
          </p:nvPr>
        </p:nvSpPr>
        <p:spPr/>
        <p:txBody>
          <a:bodyPr/>
          <a:lstStyle/>
          <a:p>
            <a:fld id="{BCC56897-251F-476B-BB5F-3B68C1FD500D}" type="slidenum">
              <a:rPr lang="en-US" smtClean="0"/>
              <a:pPr/>
              <a:t>2</a:t>
            </a:fld>
            <a:endParaRPr lang="en-US"/>
          </a:p>
        </p:txBody>
      </p:sp>
      <p:sp>
        <p:nvSpPr>
          <p:cNvPr id="6" name="Footer Placeholder 5"/>
          <p:cNvSpPr>
            <a:spLocks noGrp="1"/>
          </p:cNvSpPr>
          <p:nvPr>
            <p:ph type="ftr" sz="quarter" idx="11"/>
          </p:nvPr>
        </p:nvSpPr>
        <p:spPr/>
        <p:txBody>
          <a:bodyPr/>
          <a:lstStyle/>
          <a:p>
            <a:r>
              <a:rPr lang="en-US"/>
              <a:t>SECOND REVIEW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b="1"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PROBLEM STATEMENT</a:t>
            </a:r>
            <a:endParaRPr lang="en-GB" b="1" dirty="0"/>
          </a:p>
        </p:txBody>
      </p:sp>
      <p:sp>
        <p:nvSpPr>
          <p:cNvPr id="5" name="Content Placeholder 4"/>
          <p:cNvSpPr>
            <a:spLocks noGrp="1"/>
          </p:cNvSpPr>
          <p:nvPr>
            <p:ph idx="1"/>
          </p:nvPr>
        </p:nvSpPr>
        <p:spPr>
          <a:xfrm>
            <a:off x="428596" y="1571612"/>
            <a:ext cx="8358247" cy="4357718"/>
          </a:xfrm>
        </p:spPr>
        <p:txBody>
          <a:bodyPr>
            <a:normAutofit/>
          </a:bodyPr>
          <a:lstStyle/>
          <a:p>
            <a:pPr algn="just"/>
            <a:r>
              <a:rPr lang="en-GB" sz="2800" dirty="0"/>
              <a:t>Generally miner’s safety is most important issue in mining industry. Every year, thousand of miners die and get injured. The main reasons for those accident are due to the presence of dangerous gases, high temperature and  abnormal humidity conditions.</a:t>
            </a:r>
          </a:p>
          <a:p>
            <a:pPr algn="just"/>
            <a:r>
              <a:rPr lang="en-GB" sz="2800" dirty="0"/>
              <a:t> Thus we have designed a smart helmet for coal miner’s  which ensure the safety of the workers who engaged in the mining activity in the coal mines.</a:t>
            </a:r>
          </a:p>
        </p:txBody>
      </p:sp>
      <p:sp>
        <p:nvSpPr>
          <p:cNvPr id="6" name="Date Placeholder 5"/>
          <p:cNvSpPr>
            <a:spLocks noGrp="1"/>
          </p:cNvSpPr>
          <p:nvPr>
            <p:ph type="dt" sz="half" idx="10"/>
          </p:nvPr>
        </p:nvSpPr>
        <p:spPr/>
        <p:txBody>
          <a:bodyPr/>
          <a:lstStyle/>
          <a:p>
            <a:fld id="{343ACD0B-1E38-4661-8B19-F1CE14F0AD51}" type="datetime1">
              <a:rPr lang="en-US" smtClean="0"/>
              <a:pPr/>
              <a:t>3/2/2021</a:t>
            </a:fld>
            <a:endParaRPr lang="en-US"/>
          </a:p>
        </p:txBody>
      </p:sp>
      <p:sp>
        <p:nvSpPr>
          <p:cNvPr id="7" name="Slide Number Placeholder 6"/>
          <p:cNvSpPr>
            <a:spLocks noGrp="1"/>
          </p:cNvSpPr>
          <p:nvPr>
            <p:ph type="sldNum" sz="quarter" idx="12"/>
          </p:nvPr>
        </p:nvSpPr>
        <p:spPr/>
        <p:txBody>
          <a:bodyPr/>
          <a:lstStyle/>
          <a:p>
            <a:fld id="{BCC56897-251F-476B-BB5F-3B68C1FD500D}" type="slidenum">
              <a:rPr lang="en-US" smtClean="0"/>
              <a:pPr/>
              <a:t>3</a:t>
            </a:fld>
            <a:endParaRPr lang="en-US"/>
          </a:p>
        </p:txBody>
      </p:sp>
      <p:sp>
        <p:nvSpPr>
          <p:cNvPr id="8" name="Footer Placeholder 7"/>
          <p:cNvSpPr>
            <a:spLocks noGrp="1"/>
          </p:cNvSpPr>
          <p:nvPr>
            <p:ph type="ftr" sz="quarter" idx="11"/>
          </p:nvPr>
        </p:nvSpPr>
        <p:spPr/>
        <p:txBody>
          <a:bodyPr/>
          <a:lstStyle/>
          <a:p>
            <a:r>
              <a:rPr lang="en-US"/>
              <a:t>SECOND REVIEW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560" y="404664"/>
            <a:ext cx="8229600" cy="1143000"/>
          </a:xfrm>
        </p:spPr>
        <p:txBody>
          <a:bodyPr/>
          <a:lstStyle/>
          <a:p>
            <a:r>
              <a:rPr lang="en-IN" b="1"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OBJECTIVE</a:t>
            </a:r>
            <a:endParaRPr lang="en-GB" b="1" dirty="0"/>
          </a:p>
        </p:txBody>
      </p:sp>
      <p:sp>
        <p:nvSpPr>
          <p:cNvPr id="3" name="Content Placeholder 2"/>
          <p:cNvSpPr>
            <a:spLocks noGrp="1"/>
          </p:cNvSpPr>
          <p:nvPr>
            <p:ph idx="1"/>
          </p:nvPr>
        </p:nvSpPr>
        <p:spPr>
          <a:xfrm>
            <a:off x="603261" y="2060848"/>
            <a:ext cx="8215370" cy="2794632"/>
          </a:xfrm>
        </p:spPr>
        <p:txBody>
          <a:bodyPr>
            <a:normAutofit/>
          </a:bodyPr>
          <a:lstStyle/>
          <a:p>
            <a:pPr algn="just"/>
            <a:r>
              <a:rPr lang="en-GB" sz="2800" dirty="0"/>
              <a:t>The objective of this project is to design a smart helmet for coal miner’s which will help the workers in abnormal condition by producing an alarm.</a:t>
            </a:r>
          </a:p>
          <a:p>
            <a:pPr algn="just">
              <a:buNone/>
            </a:pPr>
            <a:endParaRPr lang="en-GB" sz="2800" dirty="0"/>
          </a:p>
        </p:txBody>
      </p:sp>
      <p:sp>
        <p:nvSpPr>
          <p:cNvPr id="4" name="Date Placeholder 3"/>
          <p:cNvSpPr>
            <a:spLocks noGrp="1"/>
          </p:cNvSpPr>
          <p:nvPr>
            <p:ph type="dt" sz="half" idx="10"/>
          </p:nvPr>
        </p:nvSpPr>
        <p:spPr/>
        <p:txBody>
          <a:bodyPr/>
          <a:lstStyle/>
          <a:p>
            <a:fld id="{06B8DD56-C3D1-43A1-8E53-6288BB2FC615}" type="datetime1">
              <a:rPr lang="en-US" smtClean="0"/>
              <a:pPr/>
              <a:t>3/2/2021</a:t>
            </a:fld>
            <a:endParaRPr lang="en-US"/>
          </a:p>
        </p:txBody>
      </p:sp>
      <p:sp>
        <p:nvSpPr>
          <p:cNvPr id="5" name="Slide Number Placeholder 4"/>
          <p:cNvSpPr>
            <a:spLocks noGrp="1"/>
          </p:cNvSpPr>
          <p:nvPr>
            <p:ph type="sldNum" sz="quarter" idx="12"/>
          </p:nvPr>
        </p:nvSpPr>
        <p:spPr/>
        <p:txBody>
          <a:bodyPr/>
          <a:lstStyle/>
          <a:p>
            <a:fld id="{BCC56897-251F-476B-BB5F-3B68C1FD500D}" type="slidenum">
              <a:rPr lang="en-US" smtClean="0"/>
              <a:pPr/>
              <a:t>4</a:t>
            </a:fld>
            <a:endParaRPr lang="en-US"/>
          </a:p>
        </p:txBody>
      </p:sp>
      <p:sp>
        <p:nvSpPr>
          <p:cNvPr id="6" name="Footer Placeholder 5"/>
          <p:cNvSpPr>
            <a:spLocks noGrp="1"/>
          </p:cNvSpPr>
          <p:nvPr>
            <p:ph type="ftr" sz="quarter" idx="11"/>
          </p:nvPr>
        </p:nvSpPr>
        <p:spPr/>
        <p:txBody>
          <a:bodyPr/>
          <a:lstStyle/>
          <a:p>
            <a:r>
              <a:rPr lang="en-US"/>
              <a:t>SECOND REVIEW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NEED FOR CURRENT STUDY</a:t>
            </a:r>
            <a:endParaRPr lang="en-US" dirty="0"/>
          </a:p>
        </p:txBody>
      </p:sp>
      <p:sp>
        <p:nvSpPr>
          <p:cNvPr id="3" name="Content Placeholder 2"/>
          <p:cNvSpPr>
            <a:spLocks noGrp="1"/>
          </p:cNvSpPr>
          <p:nvPr>
            <p:ph idx="1"/>
          </p:nvPr>
        </p:nvSpPr>
        <p:spPr>
          <a:xfrm>
            <a:off x="434892" y="1700808"/>
            <a:ext cx="8258204" cy="3801034"/>
          </a:xfrm>
        </p:spPr>
        <p:txBody>
          <a:bodyPr>
            <a:normAutofit/>
          </a:bodyPr>
          <a:lstStyle/>
          <a:p>
            <a:pPr algn="just"/>
            <a:r>
              <a:rPr lang="en-GB" sz="2800" dirty="0"/>
              <a:t>To monitor the several environmental conditions inside the mines and intimate the miners’ in case of any emergency.</a:t>
            </a:r>
          </a:p>
          <a:p>
            <a:pPr algn="just"/>
            <a:r>
              <a:rPr lang="en-GB" sz="2800" dirty="0"/>
              <a:t>Assuring miners’ safety in case of any mining accidents by detecting the poisonous gases present in the mines.</a:t>
            </a:r>
          </a:p>
          <a:p>
            <a:pPr>
              <a:lnSpc>
                <a:spcPct val="150000"/>
              </a:lnSpc>
              <a:buNone/>
            </a:pPr>
            <a:endParaRPr lang="en-US" sz="2800" dirty="0"/>
          </a:p>
        </p:txBody>
      </p:sp>
      <p:sp>
        <p:nvSpPr>
          <p:cNvPr id="4" name="Date Placeholder 3"/>
          <p:cNvSpPr>
            <a:spLocks noGrp="1"/>
          </p:cNvSpPr>
          <p:nvPr>
            <p:ph type="dt" sz="half" idx="10"/>
          </p:nvPr>
        </p:nvSpPr>
        <p:spPr/>
        <p:txBody>
          <a:bodyPr/>
          <a:lstStyle/>
          <a:p>
            <a:fld id="{E03534FE-9B69-4958-AA20-AA9A9E37FBB5}" type="datetime1">
              <a:rPr lang="en-US" smtClean="0"/>
              <a:pPr/>
              <a:t>3/2/2021</a:t>
            </a:fld>
            <a:endParaRPr lang="en-US"/>
          </a:p>
        </p:txBody>
      </p:sp>
      <p:sp>
        <p:nvSpPr>
          <p:cNvPr id="5" name="Slide Number Placeholder 4"/>
          <p:cNvSpPr>
            <a:spLocks noGrp="1"/>
          </p:cNvSpPr>
          <p:nvPr>
            <p:ph type="sldNum" sz="quarter" idx="12"/>
          </p:nvPr>
        </p:nvSpPr>
        <p:spPr/>
        <p:txBody>
          <a:bodyPr/>
          <a:lstStyle/>
          <a:p>
            <a:fld id="{C0923497-3CC3-4B22-9A2D-8F7C0D4AD249}" type="slidenum">
              <a:rPr lang="en-US" smtClean="0"/>
              <a:pPr/>
              <a:t>5</a:t>
            </a:fld>
            <a:endParaRPr lang="en-US"/>
          </a:p>
        </p:txBody>
      </p:sp>
      <p:sp>
        <p:nvSpPr>
          <p:cNvPr id="6" name="Footer Placeholder 5"/>
          <p:cNvSpPr>
            <a:spLocks noGrp="1"/>
          </p:cNvSpPr>
          <p:nvPr>
            <p:ph type="ftr" sz="quarter" idx="11"/>
          </p:nvPr>
        </p:nvSpPr>
        <p:spPr/>
        <p:txBody>
          <a:bodyPr/>
          <a:lstStyle/>
          <a:p>
            <a:r>
              <a:rPr lang="en-US"/>
              <a:t>SECOND REVIEW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609095"/>
          </a:xfrm>
        </p:spPr>
        <p:txBody>
          <a:bodyPr>
            <a:noAutofit/>
          </a:bodyPr>
          <a:lstStyle/>
          <a:p>
            <a:pPr algn="ctr"/>
            <a:r>
              <a:rPr lang="en-IN" sz="4000" b="1" cap="all"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Literature survey</a:t>
            </a:r>
            <a:endParaRPr lang="en-IN" sz="4000" b="1" dirty="0"/>
          </a:p>
        </p:txBody>
      </p:sp>
      <p:sp>
        <p:nvSpPr>
          <p:cNvPr id="3" name="Subtitle 2"/>
          <p:cNvSpPr>
            <a:spLocks noGrp="1"/>
          </p:cNvSpPr>
          <p:nvPr>
            <p:ph idx="1"/>
          </p:nvPr>
        </p:nvSpPr>
        <p:spPr>
          <a:xfrm>
            <a:off x="628650" y="974222"/>
            <a:ext cx="7886700" cy="5202742"/>
          </a:xfrm>
        </p:spPr>
        <p:txBody>
          <a:bodyPr/>
          <a:lstStyle/>
          <a:p>
            <a:pPr marL="0" indent="0" algn="just">
              <a:buNone/>
            </a:pPr>
            <a:r>
              <a:rPr lang="en-IN" dirty="0"/>
              <a:t>	</a:t>
            </a:r>
          </a:p>
        </p:txBody>
      </p:sp>
      <p:graphicFrame>
        <p:nvGraphicFramePr>
          <p:cNvPr id="5" name="Table 4"/>
          <p:cNvGraphicFramePr>
            <a:graphicFrameLocks noGrp="1"/>
          </p:cNvGraphicFramePr>
          <p:nvPr>
            <p:extLst>
              <p:ext uri="{D42A27DB-BD31-4B8C-83A1-F6EECF244321}">
                <p14:modId xmlns:p14="http://schemas.microsoft.com/office/powerpoint/2010/main" val="3083663044"/>
              </p:ext>
            </p:extLst>
          </p:nvPr>
        </p:nvGraphicFramePr>
        <p:xfrm>
          <a:off x="628650" y="1379312"/>
          <a:ext cx="8058150" cy="4866590"/>
        </p:xfrm>
        <a:graphic>
          <a:graphicData uri="http://schemas.openxmlformats.org/drawingml/2006/table">
            <a:tbl>
              <a:tblPr firstRow="1" bandRow="1">
                <a:tableStyleId>{93296810-A885-4BE3-A3E7-6D5BEEA58F35}</a:tableStyleId>
              </a:tblPr>
              <a:tblGrid>
                <a:gridCol w="4029075">
                  <a:extLst>
                    <a:ext uri="{9D8B030D-6E8A-4147-A177-3AD203B41FA5}">
                      <a16:colId xmlns:a16="http://schemas.microsoft.com/office/drawing/2014/main" val="20000"/>
                    </a:ext>
                  </a:extLst>
                </a:gridCol>
                <a:gridCol w="4029075">
                  <a:extLst>
                    <a:ext uri="{9D8B030D-6E8A-4147-A177-3AD203B41FA5}">
                      <a16:colId xmlns:a16="http://schemas.microsoft.com/office/drawing/2014/main" val="20001"/>
                    </a:ext>
                  </a:extLst>
                </a:gridCol>
              </a:tblGrid>
              <a:tr h="825552">
                <a:tc>
                  <a:txBody>
                    <a:bodyPr/>
                    <a:lstStyle/>
                    <a:p>
                      <a:pPr algn="ctr"/>
                      <a:endParaRPr lang="en-IN" dirty="0"/>
                    </a:p>
                    <a:p>
                      <a:pPr algn="ctr"/>
                      <a:r>
                        <a:rPr lang="en-IN" sz="2400" dirty="0"/>
                        <a:t>RESEARCH PAPER</a:t>
                      </a:r>
                      <a:endParaRPr lang="en-IN" sz="2400" dirty="0">
                        <a:solidFill>
                          <a:schemeClr val="tx1"/>
                        </a:solidFill>
                      </a:endParaRPr>
                    </a:p>
                  </a:txBody>
                  <a:tcPr marL="68580" marR="68580"/>
                </a:tc>
                <a:tc>
                  <a:txBody>
                    <a:bodyPr/>
                    <a:lstStyle/>
                    <a:p>
                      <a:pPr algn="ctr"/>
                      <a:endParaRPr lang="en-IN" dirty="0"/>
                    </a:p>
                    <a:p>
                      <a:pPr algn="ctr"/>
                      <a:r>
                        <a:rPr lang="en-IN" sz="2400" baseline="0" dirty="0"/>
                        <a:t>METHODOLOGY USED</a:t>
                      </a:r>
                      <a:endParaRPr lang="en-IN" sz="2400" dirty="0">
                        <a:solidFill>
                          <a:schemeClr val="tx1"/>
                        </a:solidFill>
                      </a:endParaRPr>
                    </a:p>
                  </a:txBody>
                  <a:tcPr marL="68580" marR="68580"/>
                </a:tc>
                <a:extLst>
                  <a:ext uri="{0D108BD9-81ED-4DB2-BD59-A6C34878D82A}">
                    <a16:rowId xmlns:a16="http://schemas.microsoft.com/office/drawing/2014/main" val="10000"/>
                  </a:ext>
                </a:extLst>
              </a:tr>
              <a:tr h="1876847">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dirty="0" err="1"/>
                        <a:t>T.Pathan</a:t>
                      </a:r>
                      <a:r>
                        <a:rPr lang="en-IN" dirty="0"/>
                        <a:t>, Puja G. </a:t>
                      </a:r>
                      <a:r>
                        <a:rPr lang="en-IN" dirty="0" err="1"/>
                        <a:t>Panchbuddhe</a:t>
                      </a:r>
                      <a:r>
                        <a:rPr lang="en-IN" dirty="0"/>
                        <a:t>, “Microcontroller based Smart Helmet for Coal Miners Safety”, International Journal for Research in Applied Science and Engineering Technology, Vol.06, Issue </a:t>
                      </a:r>
                      <a:r>
                        <a:rPr lang="en-IN" dirty="0" err="1"/>
                        <a:t>No.IV</a:t>
                      </a:r>
                      <a:r>
                        <a:rPr lang="en-IN" dirty="0"/>
                        <a:t>, Apr 2018.</a:t>
                      </a:r>
                    </a:p>
                    <a:p>
                      <a:pPr algn="just"/>
                      <a:endParaRPr lang="en-IN" dirty="0"/>
                    </a:p>
                  </a:txBody>
                  <a:tcPr marL="68580" marR="68580" anchor="ctr"/>
                </a:tc>
                <a:tc>
                  <a:txBody>
                    <a:bodyPr/>
                    <a:lstStyle/>
                    <a:p>
                      <a:pPr algn="just"/>
                      <a:r>
                        <a:rPr lang="en-IN" dirty="0"/>
                        <a:t>This paper tends</a:t>
                      </a:r>
                      <a:r>
                        <a:rPr lang="en-IN" baseline="0" dirty="0"/>
                        <a:t> to develop a wireless sensor network to monitor real time situation of underground mines from base station. It gives surveillance with early warning intelligence.</a:t>
                      </a:r>
                      <a:endParaRPr lang="en-IN" dirty="0"/>
                    </a:p>
                  </a:txBody>
                  <a:tcPr marL="68580" marR="68580"/>
                </a:tc>
                <a:extLst>
                  <a:ext uri="{0D108BD9-81ED-4DB2-BD59-A6C34878D82A}">
                    <a16:rowId xmlns:a16="http://schemas.microsoft.com/office/drawing/2014/main" val="10001"/>
                  </a:ext>
                </a:extLst>
              </a:tr>
              <a:tr h="2029358">
                <a:tc>
                  <a:txBody>
                    <a:bodyPr/>
                    <a:lstStyle/>
                    <a:p>
                      <a:pPr algn="just"/>
                      <a:r>
                        <a:rPr lang="en-IN" dirty="0"/>
                        <a:t>Puja G. </a:t>
                      </a:r>
                      <a:r>
                        <a:rPr lang="en-IN" dirty="0" err="1"/>
                        <a:t>Panchbuddhe</a:t>
                      </a:r>
                      <a:r>
                        <a:rPr lang="en-IN" dirty="0"/>
                        <a:t>, Assistant </a:t>
                      </a:r>
                      <a:r>
                        <a:rPr lang="en-IN" dirty="0" err="1"/>
                        <a:t>Prof.</a:t>
                      </a:r>
                      <a:r>
                        <a:rPr lang="en-IN" baseline="0" dirty="0"/>
                        <a:t> T. </a:t>
                      </a:r>
                      <a:r>
                        <a:rPr lang="en-IN" baseline="0" dirty="0" err="1"/>
                        <a:t>Pathan</a:t>
                      </a:r>
                      <a:r>
                        <a:rPr lang="en-IN" baseline="0" dirty="0"/>
                        <a:t>, “A Microcontroller based smart helmet for coal miners for air quality and hazardous event detection”, The Journal of the Southern African Institute of Mining and Metallurgy, Vol.04, Issue No. 03, Feb 2018.</a:t>
                      </a:r>
                      <a:endParaRPr lang="en-IN" dirty="0"/>
                    </a:p>
                  </a:txBody>
                  <a:tcPr marL="68580" marR="68580"/>
                </a:tc>
                <a:tc>
                  <a:txBody>
                    <a:bodyPr/>
                    <a:lstStyle/>
                    <a:p>
                      <a:pPr algn="just"/>
                      <a:r>
                        <a:rPr lang="en-IN" dirty="0"/>
                        <a:t>In this system, data</a:t>
                      </a:r>
                      <a:r>
                        <a:rPr lang="en-IN" baseline="0" dirty="0"/>
                        <a:t> is transmitted wirelessly through RF module which can support multiple baud rate and range of the system is also high.</a:t>
                      </a:r>
                      <a:endParaRPr lang="en-IN" dirty="0"/>
                    </a:p>
                  </a:txBody>
                  <a:tcPr marL="68580" marR="68580"/>
                </a:tc>
                <a:extLst>
                  <a:ext uri="{0D108BD9-81ED-4DB2-BD59-A6C34878D82A}">
                    <a16:rowId xmlns:a16="http://schemas.microsoft.com/office/drawing/2014/main" val="10002"/>
                  </a:ext>
                </a:extLst>
              </a:tr>
            </a:tbl>
          </a:graphicData>
        </a:graphic>
      </p:graphicFrame>
      <p:pic>
        <p:nvPicPr>
          <p:cNvPr id="7" name="Picture 6"/>
          <p:cNvPicPr>
            <a:picLocks noChangeAspect="1"/>
          </p:cNvPicPr>
          <p:nvPr/>
        </p:nvPicPr>
        <p:blipFill>
          <a:blip r:embed="rId2"/>
          <a:stretch>
            <a:fillRect/>
          </a:stretch>
        </p:blipFill>
        <p:spPr>
          <a:xfrm rot="20565108">
            <a:off x="126028" y="429362"/>
            <a:ext cx="1838103" cy="1670449"/>
          </a:xfrm>
          <a:prstGeom prst="rect">
            <a:avLst/>
          </a:prstGeom>
        </p:spPr>
      </p:pic>
      <p:sp>
        <p:nvSpPr>
          <p:cNvPr id="6" name="Date Placeholder 5"/>
          <p:cNvSpPr>
            <a:spLocks noGrp="1"/>
          </p:cNvSpPr>
          <p:nvPr>
            <p:ph type="dt" sz="half" idx="10"/>
          </p:nvPr>
        </p:nvSpPr>
        <p:spPr/>
        <p:txBody>
          <a:bodyPr/>
          <a:lstStyle/>
          <a:p>
            <a:fld id="{75E7B00D-F3BD-41AD-9E11-7822929575D0}" type="datetime1">
              <a:rPr lang="en-US" smtClean="0"/>
              <a:pPr/>
              <a:t>3/2/2021</a:t>
            </a:fld>
            <a:endParaRPr lang="en-US"/>
          </a:p>
        </p:txBody>
      </p:sp>
      <p:sp>
        <p:nvSpPr>
          <p:cNvPr id="8" name="Slide Number Placeholder 7"/>
          <p:cNvSpPr>
            <a:spLocks noGrp="1"/>
          </p:cNvSpPr>
          <p:nvPr>
            <p:ph type="sldNum" sz="quarter" idx="12"/>
          </p:nvPr>
        </p:nvSpPr>
        <p:spPr/>
        <p:txBody>
          <a:bodyPr/>
          <a:lstStyle/>
          <a:p>
            <a:fld id="{C0923497-3CC3-4B22-9A2D-8F7C0D4AD249}" type="slidenum">
              <a:rPr lang="en-US" smtClean="0"/>
              <a:pPr/>
              <a:t>6</a:t>
            </a:fld>
            <a:endParaRPr lang="en-US"/>
          </a:p>
        </p:txBody>
      </p:sp>
      <p:sp>
        <p:nvSpPr>
          <p:cNvPr id="9" name="Footer Placeholder 8"/>
          <p:cNvSpPr>
            <a:spLocks noGrp="1"/>
          </p:cNvSpPr>
          <p:nvPr>
            <p:ph type="ftr" sz="quarter" idx="11"/>
          </p:nvPr>
        </p:nvSpPr>
        <p:spPr/>
        <p:txBody>
          <a:bodyPr/>
          <a:lstStyle/>
          <a:p>
            <a:r>
              <a:rPr lang="en-US"/>
              <a:t>SECOND REVIEW</a:t>
            </a:r>
          </a:p>
        </p:txBody>
      </p:sp>
    </p:spTree>
    <p:extLst>
      <p:ext uri="{BB962C8B-B14F-4D97-AF65-F5344CB8AC3E}">
        <p14:creationId xmlns:p14="http://schemas.microsoft.com/office/powerpoint/2010/main" val="294650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712" y="529840"/>
            <a:ext cx="7588665" cy="640934"/>
          </a:xfrm>
        </p:spPr>
        <p:txBody>
          <a:bodyPr>
            <a:normAutofit fontScale="90000"/>
          </a:bodyPr>
          <a:lstStyle/>
          <a:p>
            <a:pPr algn="just"/>
            <a:r>
              <a:rPr lang="en-IN" sz="4000" b="1" dirty="0" err="1"/>
              <a:t>Contd</a:t>
            </a:r>
            <a:r>
              <a:rPr lang="en-IN" sz="4000" b="1" dirty="0"/>
              <a:t>…</a:t>
            </a:r>
          </a:p>
        </p:txBody>
      </p:sp>
      <p:graphicFrame>
        <p:nvGraphicFramePr>
          <p:cNvPr id="4" name="Table 3"/>
          <p:cNvGraphicFramePr>
            <a:graphicFrameLocks noGrp="1"/>
          </p:cNvGraphicFramePr>
          <p:nvPr>
            <p:extLst>
              <p:ext uri="{D42A27DB-BD31-4B8C-83A1-F6EECF244321}">
                <p14:modId xmlns:p14="http://schemas.microsoft.com/office/powerpoint/2010/main" val="2410597091"/>
              </p:ext>
            </p:extLst>
          </p:nvPr>
        </p:nvGraphicFramePr>
        <p:xfrm>
          <a:off x="762712" y="1340768"/>
          <a:ext cx="7881254" cy="4562068"/>
        </p:xfrm>
        <a:graphic>
          <a:graphicData uri="http://schemas.openxmlformats.org/drawingml/2006/table">
            <a:tbl>
              <a:tblPr firstRow="1" bandRow="1">
                <a:tableStyleId>{93296810-A885-4BE3-A3E7-6D5BEEA58F35}</a:tableStyleId>
              </a:tblPr>
              <a:tblGrid>
                <a:gridCol w="3940627">
                  <a:extLst>
                    <a:ext uri="{9D8B030D-6E8A-4147-A177-3AD203B41FA5}">
                      <a16:colId xmlns:a16="http://schemas.microsoft.com/office/drawing/2014/main" val="20000"/>
                    </a:ext>
                  </a:extLst>
                </a:gridCol>
                <a:gridCol w="3940627">
                  <a:extLst>
                    <a:ext uri="{9D8B030D-6E8A-4147-A177-3AD203B41FA5}">
                      <a16:colId xmlns:a16="http://schemas.microsoft.com/office/drawing/2014/main" val="20001"/>
                    </a:ext>
                  </a:extLst>
                </a:gridCol>
              </a:tblGrid>
              <a:tr h="812226">
                <a:tc>
                  <a:txBody>
                    <a:bodyPr/>
                    <a:lstStyle/>
                    <a:p>
                      <a:pPr algn="ctr"/>
                      <a:endParaRPr lang="en-IN" dirty="0"/>
                    </a:p>
                    <a:p>
                      <a:pPr algn="ctr"/>
                      <a:r>
                        <a:rPr lang="en-IN" sz="2400" dirty="0"/>
                        <a:t>RESEARCH</a:t>
                      </a:r>
                      <a:r>
                        <a:rPr lang="en-IN" sz="2400" baseline="0" dirty="0"/>
                        <a:t> PAPER</a:t>
                      </a:r>
                      <a:endParaRPr lang="en-IN" sz="2400" dirty="0">
                        <a:solidFill>
                          <a:schemeClr val="tx1"/>
                        </a:solidFill>
                      </a:endParaRPr>
                    </a:p>
                  </a:txBody>
                  <a:tcPr marL="68580" marR="68580"/>
                </a:tc>
                <a:tc>
                  <a:txBody>
                    <a:bodyPr/>
                    <a:lstStyle/>
                    <a:p>
                      <a:pPr algn="ctr"/>
                      <a:endParaRPr lang="en-IN" dirty="0"/>
                    </a:p>
                    <a:p>
                      <a:pPr algn="ctr"/>
                      <a:r>
                        <a:rPr lang="en-IN" sz="2400" baseline="0" dirty="0"/>
                        <a:t>METHODOLOGY USED</a:t>
                      </a:r>
                      <a:endParaRPr lang="en-IN" sz="2400" dirty="0">
                        <a:solidFill>
                          <a:schemeClr val="tx1"/>
                        </a:solidFill>
                      </a:endParaRPr>
                    </a:p>
                  </a:txBody>
                  <a:tcPr marL="68580" marR="68580"/>
                </a:tc>
                <a:extLst>
                  <a:ext uri="{0D108BD9-81ED-4DB2-BD59-A6C34878D82A}">
                    <a16:rowId xmlns:a16="http://schemas.microsoft.com/office/drawing/2014/main" val="10000"/>
                  </a:ext>
                </a:extLst>
              </a:tr>
              <a:tr h="1911280">
                <a:tc>
                  <a:txBody>
                    <a:bodyPr/>
                    <a:lstStyle/>
                    <a:p>
                      <a:pPr algn="just"/>
                      <a:r>
                        <a:rPr lang="en-IN" dirty="0" err="1"/>
                        <a:t>S.R.Deokar</a:t>
                      </a:r>
                      <a:r>
                        <a:rPr lang="en-IN" dirty="0"/>
                        <a:t>,</a:t>
                      </a:r>
                      <a:r>
                        <a:rPr lang="en-IN" baseline="0" dirty="0"/>
                        <a:t> </a:t>
                      </a:r>
                      <a:r>
                        <a:rPr lang="en-IN" baseline="0" dirty="0" err="1"/>
                        <a:t>V.M.Kulkarni</a:t>
                      </a:r>
                      <a:r>
                        <a:rPr lang="en-IN" baseline="0" dirty="0"/>
                        <a:t>, </a:t>
                      </a:r>
                      <a:r>
                        <a:rPr lang="en-IN" baseline="0" dirty="0" err="1"/>
                        <a:t>J.S.Wakode</a:t>
                      </a:r>
                      <a:r>
                        <a:rPr lang="en-IN" baseline="0" dirty="0"/>
                        <a:t>, “Smart Helmet for Coal Mines Safety Monitoring and Alerting”, International Journal of Advanced Research in Computer and Communication Engineering, Vol.06, Issue No.07, Jul 2017.</a:t>
                      </a:r>
                      <a:endParaRPr lang="en-IN" dirty="0"/>
                    </a:p>
                  </a:txBody>
                  <a:tcPr marL="68580" marR="68580"/>
                </a:tc>
                <a:tc>
                  <a:txBody>
                    <a:bodyPr/>
                    <a:lstStyle/>
                    <a:p>
                      <a:pPr algn="just"/>
                      <a:r>
                        <a:rPr lang="en-IN" dirty="0"/>
                        <a:t>This system uses </a:t>
                      </a:r>
                      <a:r>
                        <a:rPr lang="en-IN" dirty="0" err="1"/>
                        <a:t>Zigbee</a:t>
                      </a:r>
                      <a:r>
                        <a:rPr lang="en-IN" dirty="0"/>
                        <a:t> technology</a:t>
                      </a:r>
                      <a:r>
                        <a:rPr lang="en-IN" baseline="0" dirty="0"/>
                        <a:t> for transmission of data from underground miners to base station. It also provides real time monitoring of harmful gases like CO, CH4 and LPG and also temperature.</a:t>
                      </a:r>
                      <a:endParaRPr lang="en-IN" dirty="0"/>
                    </a:p>
                  </a:txBody>
                  <a:tcPr marL="68580" marR="68580"/>
                </a:tc>
                <a:extLst>
                  <a:ext uri="{0D108BD9-81ED-4DB2-BD59-A6C34878D82A}">
                    <a16:rowId xmlns:a16="http://schemas.microsoft.com/office/drawing/2014/main" val="10001"/>
                  </a:ext>
                </a:extLst>
              </a:tr>
              <a:tr h="1738162">
                <a:tc>
                  <a:txBody>
                    <a:bodyPr/>
                    <a:lstStyle/>
                    <a:p>
                      <a:pPr algn="just"/>
                      <a:r>
                        <a:rPr lang="en-IN" dirty="0" err="1"/>
                        <a:t>A.Dhanalakshmi</a:t>
                      </a:r>
                      <a:r>
                        <a:rPr lang="en-IN" dirty="0"/>
                        <a:t>,</a:t>
                      </a:r>
                      <a:r>
                        <a:rPr lang="en-IN" baseline="0" dirty="0"/>
                        <a:t> </a:t>
                      </a:r>
                      <a:r>
                        <a:rPr lang="en-IN" baseline="0" dirty="0" err="1"/>
                        <a:t>P.Lathapriya</a:t>
                      </a:r>
                      <a:r>
                        <a:rPr lang="en-IN" baseline="0" dirty="0"/>
                        <a:t>, </a:t>
                      </a:r>
                      <a:r>
                        <a:rPr lang="en-IN" baseline="0" dirty="0" err="1"/>
                        <a:t>K.Divya</a:t>
                      </a:r>
                      <a:r>
                        <a:rPr lang="en-IN" baseline="0" dirty="0"/>
                        <a:t>, “A Smart Helmet for improving safety in mining industry”, International Journal of Innovative Science and Research Technology, Vol.02, Issue No.03, Mar 2017. </a:t>
                      </a:r>
                      <a:endParaRPr lang="en-IN" dirty="0"/>
                    </a:p>
                  </a:txBody>
                  <a:tcPr marL="68580" marR="68580"/>
                </a:tc>
                <a:tc>
                  <a:txBody>
                    <a:bodyPr/>
                    <a:lstStyle/>
                    <a:p>
                      <a:pPr algn="just"/>
                      <a:r>
                        <a:rPr lang="en-IN" dirty="0"/>
                        <a:t>A smart helmet has been developed with various features such as two way communication</a:t>
                      </a:r>
                      <a:r>
                        <a:rPr lang="en-IN" baseline="0" dirty="0"/>
                        <a:t> and also GPS technology is provided to track the location of the miners.</a:t>
                      </a:r>
                      <a:endParaRPr lang="en-IN" dirty="0"/>
                    </a:p>
                  </a:txBody>
                  <a:tcPr marL="68580" marR="68580"/>
                </a:tc>
                <a:extLst>
                  <a:ext uri="{0D108BD9-81ED-4DB2-BD59-A6C34878D82A}">
                    <a16:rowId xmlns:a16="http://schemas.microsoft.com/office/drawing/2014/main" val="10002"/>
                  </a:ext>
                </a:extLst>
              </a:tr>
            </a:tbl>
          </a:graphicData>
        </a:graphic>
      </p:graphicFrame>
      <p:sp>
        <p:nvSpPr>
          <p:cNvPr id="5" name="Date Placeholder 4"/>
          <p:cNvSpPr>
            <a:spLocks noGrp="1"/>
          </p:cNvSpPr>
          <p:nvPr>
            <p:ph type="dt" sz="half" idx="10"/>
          </p:nvPr>
        </p:nvSpPr>
        <p:spPr/>
        <p:txBody>
          <a:bodyPr/>
          <a:lstStyle/>
          <a:p>
            <a:fld id="{D1006F87-BE86-4B95-96E3-57F95FC1697F}" type="datetime1">
              <a:rPr lang="en-US" smtClean="0"/>
              <a:pPr/>
              <a:t>3/2/2021</a:t>
            </a:fld>
            <a:endParaRPr lang="en-US"/>
          </a:p>
        </p:txBody>
      </p:sp>
      <p:sp>
        <p:nvSpPr>
          <p:cNvPr id="6" name="Slide Number Placeholder 5"/>
          <p:cNvSpPr>
            <a:spLocks noGrp="1"/>
          </p:cNvSpPr>
          <p:nvPr>
            <p:ph type="sldNum" sz="quarter" idx="12"/>
          </p:nvPr>
        </p:nvSpPr>
        <p:spPr/>
        <p:txBody>
          <a:bodyPr/>
          <a:lstStyle/>
          <a:p>
            <a:fld id="{C0923497-3CC3-4B22-9A2D-8F7C0D4AD249}" type="slidenum">
              <a:rPr lang="en-US" smtClean="0"/>
              <a:pPr/>
              <a:t>7</a:t>
            </a:fld>
            <a:endParaRPr lang="en-US"/>
          </a:p>
        </p:txBody>
      </p:sp>
      <p:sp>
        <p:nvSpPr>
          <p:cNvPr id="7" name="Footer Placeholder 6"/>
          <p:cNvSpPr>
            <a:spLocks noGrp="1"/>
          </p:cNvSpPr>
          <p:nvPr>
            <p:ph type="ftr" sz="quarter" idx="11"/>
          </p:nvPr>
        </p:nvSpPr>
        <p:spPr/>
        <p:txBody>
          <a:bodyPr/>
          <a:lstStyle/>
          <a:p>
            <a:r>
              <a:rPr lang="en-US"/>
              <a:t>SECOND REVIEW</a:t>
            </a:r>
          </a:p>
        </p:txBody>
      </p:sp>
    </p:spTree>
    <p:extLst>
      <p:ext uri="{BB962C8B-B14F-4D97-AF65-F5344CB8AC3E}">
        <p14:creationId xmlns:p14="http://schemas.microsoft.com/office/powerpoint/2010/main" val="3066442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BLOCK DIAGRAM</a:t>
            </a:r>
            <a:endParaRPr lang="en-US" dirty="0"/>
          </a:p>
        </p:txBody>
      </p:sp>
      <p:sp>
        <p:nvSpPr>
          <p:cNvPr id="5" name="TextBox 4"/>
          <p:cNvSpPr txBox="1"/>
          <p:nvPr/>
        </p:nvSpPr>
        <p:spPr>
          <a:xfrm>
            <a:off x="3428992" y="5715016"/>
            <a:ext cx="2714644" cy="369332"/>
          </a:xfrm>
          <a:prstGeom prst="rect">
            <a:avLst/>
          </a:prstGeom>
          <a:noFill/>
        </p:spPr>
        <p:txBody>
          <a:bodyPr wrap="square" rtlCol="0">
            <a:spAutoFit/>
          </a:bodyPr>
          <a:lstStyle/>
          <a:p>
            <a:pPr algn="ctr"/>
            <a:r>
              <a:rPr lang="en-IN" b="1" dirty="0"/>
              <a:t>Figure 1: Block diagram</a:t>
            </a:r>
            <a:r>
              <a:rPr lang="en-IN" b="1" baseline="30000" dirty="0"/>
              <a:t>[1]</a:t>
            </a:r>
            <a:endParaRPr lang="en-US" b="1" dirty="0"/>
          </a:p>
        </p:txBody>
      </p:sp>
      <p:sp>
        <p:nvSpPr>
          <p:cNvPr id="6" name="Date Placeholder 5"/>
          <p:cNvSpPr>
            <a:spLocks noGrp="1"/>
          </p:cNvSpPr>
          <p:nvPr>
            <p:ph type="dt" sz="half" idx="10"/>
          </p:nvPr>
        </p:nvSpPr>
        <p:spPr/>
        <p:txBody>
          <a:bodyPr/>
          <a:lstStyle/>
          <a:p>
            <a:fld id="{92E029C7-4C16-4BB0-B035-B240A4152F12}" type="datetime1">
              <a:rPr lang="en-US" smtClean="0"/>
              <a:pPr/>
              <a:t>3/2/2021</a:t>
            </a:fld>
            <a:endParaRPr lang="en-US"/>
          </a:p>
        </p:txBody>
      </p:sp>
      <p:sp>
        <p:nvSpPr>
          <p:cNvPr id="7" name="Slide Number Placeholder 6"/>
          <p:cNvSpPr>
            <a:spLocks noGrp="1"/>
          </p:cNvSpPr>
          <p:nvPr>
            <p:ph type="sldNum" sz="quarter" idx="12"/>
          </p:nvPr>
        </p:nvSpPr>
        <p:spPr/>
        <p:txBody>
          <a:bodyPr/>
          <a:lstStyle/>
          <a:p>
            <a:fld id="{C0923497-3CC3-4B22-9A2D-8F7C0D4AD249}" type="slidenum">
              <a:rPr lang="en-US" smtClean="0"/>
              <a:pPr/>
              <a:t>8</a:t>
            </a:fld>
            <a:endParaRPr lang="en-US"/>
          </a:p>
        </p:txBody>
      </p:sp>
      <p:sp>
        <p:nvSpPr>
          <p:cNvPr id="8" name="Footer Placeholder 7"/>
          <p:cNvSpPr>
            <a:spLocks noGrp="1"/>
          </p:cNvSpPr>
          <p:nvPr>
            <p:ph type="ftr" sz="quarter" idx="11"/>
          </p:nvPr>
        </p:nvSpPr>
        <p:spPr/>
        <p:txBody>
          <a:bodyPr/>
          <a:lstStyle/>
          <a:p>
            <a:r>
              <a:rPr lang="en-US"/>
              <a:t>SECOND REVIEW</a:t>
            </a:r>
          </a:p>
        </p:txBody>
      </p:sp>
      <p:pic>
        <p:nvPicPr>
          <p:cNvPr id="10" name="Content Placeholder 9" descr="8th sem project block diagram.png"/>
          <p:cNvPicPr>
            <a:picLocks noGrp="1" noChangeAspect="1"/>
          </p:cNvPicPr>
          <p:nvPr>
            <p:ph idx="1"/>
          </p:nvPr>
        </p:nvPicPr>
        <p:blipFill>
          <a:blip r:embed="rId2"/>
          <a:stretch>
            <a:fillRect/>
          </a:stretch>
        </p:blipFill>
        <p:spPr>
          <a:xfrm>
            <a:off x="1500166" y="1285860"/>
            <a:ext cx="6072230" cy="4500594"/>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srcRect l="30747" t="19531" r="12701" b="18094"/>
          <a:stretch>
            <a:fillRect/>
          </a:stretch>
        </p:blipFill>
        <p:spPr bwMode="auto">
          <a:xfrm>
            <a:off x="1500166" y="1500174"/>
            <a:ext cx="6429420" cy="3929090"/>
          </a:xfrm>
          <a:prstGeom prst="rect">
            <a:avLst/>
          </a:prstGeom>
          <a:noFill/>
          <a:ln w="9525">
            <a:noFill/>
            <a:miter lim="800000"/>
            <a:headEnd/>
            <a:tailEnd/>
          </a:ln>
          <a:effectLst/>
        </p:spPr>
      </p:pic>
      <p:sp>
        <p:nvSpPr>
          <p:cNvPr id="5" name="TextBox 4"/>
          <p:cNvSpPr txBox="1"/>
          <p:nvPr/>
        </p:nvSpPr>
        <p:spPr>
          <a:xfrm>
            <a:off x="1714480" y="0"/>
            <a:ext cx="5954387" cy="646331"/>
          </a:xfrm>
          <a:prstGeom prst="rect">
            <a:avLst/>
          </a:prstGeom>
          <a:noFill/>
        </p:spPr>
        <p:txBody>
          <a:bodyPr wrap="none" rtlCol="0">
            <a:spAutoFit/>
          </a:bodyPr>
          <a:lstStyle/>
          <a:p>
            <a:r>
              <a:rPr lang="en-IN" sz="3600" b="1" dirty="0">
                <a:ln w="0"/>
                <a:solidFill>
                  <a:schemeClr val="accent1"/>
                </a:solidFill>
                <a:effectLst>
                  <a:outerShdw blurRad="38100" dist="25400" dir="5400000" algn="ctr" rotWithShape="0">
                    <a:srgbClr val="6E747A">
                      <a:alpha val="43000"/>
                    </a:srgbClr>
                  </a:outerShdw>
                  <a:reflection blurRad="6350" stA="60000" endA="900" endPos="60000" dist="29997" dir="5400000" sy="-100000" algn="bl" rotWithShape="0"/>
                </a:effectLst>
              </a:rPr>
              <a:t>SOFTWARE IMPLEMENTATION</a:t>
            </a:r>
            <a:endParaRPr lang="en-US" sz="3600" dirty="0"/>
          </a:p>
        </p:txBody>
      </p:sp>
      <p:cxnSp>
        <p:nvCxnSpPr>
          <p:cNvPr id="9" name="Straight Connector 8"/>
          <p:cNvCxnSpPr/>
          <p:nvPr/>
        </p:nvCxnSpPr>
        <p:spPr>
          <a:xfrm rot="5400000">
            <a:off x="7143768" y="5429264"/>
            <a:ext cx="714380" cy="1588"/>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572000" y="5572140"/>
            <a:ext cx="3714776" cy="369332"/>
          </a:xfrm>
          <a:prstGeom prst="rect">
            <a:avLst/>
          </a:prstGeom>
          <a:noFill/>
        </p:spPr>
        <p:txBody>
          <a:bodyPr wrap="square" rtlCol="0">
            <a:spAutoFit/>
          </a:bodyPr>
          <a:lstStyle/>
          <a:p>
            <a:pPr algn="ctr"/>
            <a:r>
              <a:rPr lang="en-IN" dirty="0"/>
              <a:t>Switch(Keypad)</a:t>
            </a:r>
            <a:endParaRPr lang="en-US" dirty="0"/>
          </a:p>
        </p:txBody>
      </p:sp>
      <p:cxnSp>
        <p:nvCxnSpPr>
          <p:cNvPr id="14" name="Straight Arrow Connector 13"/>
          <p:cNvCxnSpPr/>
          <p:nvPr/>
        </p:nvCxnSpPr>
        <p:spPr>
          <a:xfrm rot="10800000">
            <a:off x="7215206" y="5786454"/>
            <a:ext cx="285752"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rot="5400000" flipH="1" flipV="1">
            <a:off x="3713950" y="2071678"/>
            <a:ext cx="1858182" cy="79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429124" y="857232"/>
            <a:ext cx="2776466" cy="369332"/>
          </a:xfrm>
          <a:prstGeom prst="rect">
            <a:avLst/>
          </a:prstGeom>
          <a:noFill/>
        </p:spPr>
        <p:txBody>
          <a:bodyPr wrap="none" rtlCol="0">
            <a:spAutoFit/>
          </a:bodyPr>
          <a:lstStyle/>
          <a:p>
            <a:r>
              <a:rPr lang="en-IN" dirty="0"/>
              <a:t>Microcontroller(PIC16F886)</a:t>
            </a:r>
            <a:endParaRPr lang="en-US" dirty="0"/>
          </a:p>
        </p:txBody>
      </p:sp>
      <p:cxnSp>
        <p:nvCxnSpPr>
          <p:cNvPr id="23" name="Straight Arrow Connector 22"/>
          <p:cNvCxnSpPr/>
          <p:nvPr/>
        </p:nvCxnSpPr>
        <p:spPr>
          <a:xfrm rot="10800000">
            <a:off x="1214414" y="2500306"/>
            <a:ext cx="428628"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0" y="2285992"/>
            <a:ext cx="1428728" cy="369332"/>
          </a:xfrm>
          <a:prstGeom prst="rect">
            <a:avLst/>
          </a:prstGeom>
          <a:noFill/>
        </p:spPr>
        <p:txBody>
          <a:bodyPr wrap="square" rtlCol="0">
            <a:spAutoFit/>
          </a:bodyPr>
          <a:lstStyle/>
          <a:p>
            <a:pPr algn="ctr"/>
            <a:r>
              <a:rPr lang="en-IN" dirty="0"/>
              <a:t>Gas sensor</a:t>
            </a:r>
            <a:endParaRPr lang="en-US" dirty="0"/>
          </a:p>
        </p:txBody>
      </p:sp>
      <p:cxnSp>
        <p:nvCxnSpPr>
          <p:cNvPr id="32" name="Straight Arrow Connector 31"/>
          <p:cNvCxnSpPr/>
          <p:nvPr/>
        </p:nvCxnSpPr>
        <p:spPr>
          <a:xfrm rot="10800000">
            <a:off x="1285852" y="3571876"/>
            <a:ext cx="35719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42876" y="3357562"/>
            <a:ext cx="1571604" cy="646331"/>
          </a:xfrm>
          <a:prstGeom prst="rect">
            <a:avLst/>
          </a:prstGeom>
          <a:noFill/>
        </p:spPr>
        <p:txBody>
          <a:bodyPr wrap="square" rtlCol="0">
            <a:spAutoFit/>
          </a:bodyPr>
          <a:lstStyle/>
          <a:p>
            <a:pPr algn="ctr"/>
            <a:r>
              <a:rPr lang="en-IN" dirty="0"/>
              <a:t>Temperature sensor</a:t>
            </a:r>
            <a:endParaRPr lang="en-US" dirty="0"/>
          </a:p>
        </p:txBody>
      </p:sp>
      <p:cxnSp>
        <p:nvCxnSpPr>
          <p:cNvPr id="36" name="Straight Arrow Connector 35"/>
          <p:cNvCxnSpPr/>
          <p:nvPr/>
        </p:nvCxnSpPr>
        <p:spPr>
          <a:xfrm>
            <a:off x="6643702" y="3643314"/>
            <a:ext cx="142876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8001024" y="3429000"/>
            <a:ext cx="1298369" cy="369332"/>
          </a:xfrm>
          <a:prstGeom prst="rect">
            <a:avLst/>
          </a:prstGeom>
          <a:noFill/>
        </p:spPr>
        <p:txBody>
          <a:bodyPr wrap="none" rtlCol="0">
            <a:spAutoFit/>
          </a:bodyPr>
          <a:lstStyle/>
          <a:p>
            <a:r>
              <a:rPr lang="en-IN" dirty="0"/>
              <a:t>Buzzer(LED)</a:t>
            </a:r>
            <a:endParaRPr lang="en-US" dirty="0"/>
          </a:p>
        </p:txBody>
      </p:sp>
      <p:cxnSp>
        <p:nvCxnSpPr>
          <p:cNvPr id="41" name="Straight Connector 40"/>
          <p:cNvCxnSpPr/>
          <p:nvPr/>
        </p:nvCxnSpPr>
        <p:spPr>
          <a:xfrm rot="10800000">
            <a:off x="928662" y="4572008"/>
            <a:ext cx="928694"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rot="5400000">
            <a:off x="465109" y="5036355"/>
            <a:ext cx="927900" cy="79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14282" y="5500702"/>
            <a:ext cx="1715534" cy="369332"/>
          </a:xfrm>
          <a:prstGeom prst="rect">
            <a:avLst/>
          </a:prstGeom>
          <a:noFill/>
        </p:spPr>
        <p:txBody>
          <a:bodyPr wrap="none" rtlCol="0">
            <a:spAutoFit/>
          </a:bodyPr>
          <a:lstStyle/>
          <a:p>
            <a:r>
              <a:rPr lang="en-IN" dirty="0"/>
              <a:t>Humidity sensor</a:t>
            </a:r>
            <a:endParaRPr lang="en-US" dirty="0"/>
          </a:p>
        </p:txBody>
      </p:sp>
      <p:sp>
        <p:nvSpPr>
          <p:cNvPr id="18" name="TextBox 17"/>
          <p:cNvSpPr txBox="1"/>
          <p:nvPr/>
        </p:nvSpPr>
        <p:spPr>
          <a:xfrm>
            <a:off x="2571736" y="6072206"/>
            <a:ext cx="4286280" cy="369332"/>
          </a:xfrm>
          <a:prstGeom prst="rect">
            <a:avLst/>
          </a:prstGeom>
          <a:noFill/>
        </p:spPr>
        <p:txBody>
          <a:bodyPr wrap="square" rtlCol="0">
            <a:spAutoFit/>
          </a:bodyPr>
          <a:lstStyle/>
          <a:p>
            <a:pPr algn="ctr"/>
            <a:r>
              <a:rPr lang="en-IN" b="1" dirty="0"/>
              <a:t>Figure2: Circuit diagram in PROTEUS</a:t>
            </a:r>
            <a:endParaRPr lang="en-US" b="1" dirty="0"/>
          </a:p>
        </p:txBody>
      </p:sp>
      <p:sp>
        <p:nvSpPr>
          <p:cNvPr id="20" name="Date Placeholder 19"/>
          <p:cNvSpPr>
            <a:spLocks noGrp="1"/>
          </p:cNvSpPr>
          <p:nvPr>
            <p:ph type="dt" sz="half" idx="10"/>
          </p:nvPr>
        </p:nvSpPr>
        <p:spPr/>
        <p:txBody>
          <a:bodyPr/>
          <a:lstStyle/>
          <a:p>
            <a:fld id="{E567A0B5-ACD9-4FEB-8C30-29C941C18B0A}" type="datetime1">
              <a:rPr lang="en-US" smtClean="0"/>
              <a:pPr/>
              <a:t>3/2/2021</a:t>
            </a:fld>
            <a:endParaRPr lang="en-US"/>
          </a:p>
        </p:txBody>
      </p:sp>
      <p:sp>
        <p:nvSpPr>
          <p:cNvPr id="21" name="Slide Number Placeholder 20"/>
          <p:cNvSpPr>
            <a:spLocks noGrp="1"/>
          </p:cNvSpPr>
          <p:nvPr>
            <p:ph type="sldNum" sz="quarter" idx="12"/>
          </p:nvPr>
        </p:nvSpPr>
        <p:spPr/>
        <p:txBody>
          <a:bodyPr/>
          <a:lstStyle/>
          <a:p>
            <a:fld id="{C0923497-3CC3-4B22-9A2D-8F7C0D4AD249}" type="slidenum">
              <a:rPr lang="en-US" smtClean="0"/>
              <a:pPr/>
              <a:t>9</a:t>
            </a:fld>
            <a:endParaRPr lang="en-US"/>
          </a:p>
        </p:txBody>
      </p:sp>
      <p:sp>
        <p:nvSpPr>
          <p:cNvPr id="22" name="Footer Placeholder 21"/>
          <p:cNvSpPr>
            <a:spLocks noGrp="1"/>
          </p:cNvSpPr>
          <p:nvPr>
            <p:ph type="ftr" sz="quarter" idx="11"/>
          </p:nvPr>
        </p:nvSpPr>
        <p:spPr>
          <a:xfrm>
            <a:off x="3214678" y="6492875"/>
            <a:ext cx="2895600" cy="365125"/>
          </a:xfrm>
        </p:spPr>
        <p:txBody>
          <a:bodyPr/>
          <a:lstStyle/>
          <a:p>
            <a:r>
              <a:rPr lang="en-US"/>
              <a:t>SECOND REVIEW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215</TotalTime>
  <Words>999</Words>
  <Application>Microsoft Office PowerPoint</Application>
  <PresentationFormat>On-screen Show (4:3)</PresentationFormat>
  <Paragraphs>176</Paragraphs>
  <Slides>16</Slides>
  <Notes>2</Notes>
  <HiddenSlides>0</HiddenSlides>
  <MMClips>1</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OVERVIEW</vt:lpstr>
      <vt:lpstr>PROBLEM STATEMENT</vt:lpstr>
      <vt:lpstr>OBJECTIVE</vt:lpstr>
      <vt:lpstr>NEED FOR CURRENT STUDY</vt:lpstr>
      <vt:lpstr>Literature survey</vt:lpstr>
      <vt:lpstr>Contd…</vt:lpstr>
      <vt:lpstr>BLOCK DIAGRAM</vt:lpstr>
      <vt:lpstr>PowerPoint Presentation</vt:lpstr>
      <vt:lpstr>VIDEO </vt:lpstr>
      <vt:lpstr>Contd....</vt:lpstr>
      <vt:lpstr>SENSOR SPECIFICATIONS</vt:lpstr>
      <vt:lpstr>FUTURE SCOPE</vt:lpstr>
      <vt:lpstr>TIMELINE OF THE PROJECT</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Unknown User</cp:lastModifiedBy>
  <cp:revision>34</cp:revision>
  <dcterms:created xsi:type="dcterms:W3CDTF">2021-02-09T13:04:51Z</dcterms:created>
  <dcterms:modified xsi:type="dcterms:W3CDTF">2021-03-02T05:55:36Z</dcterms:modified>
</cp:coreProperties>
</file>

<file path=docProps/thumbnail.jpeg>
</file>